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81" r:id="rId2"/>
    <p:sldId id="336" r:id="rId3"/>
    <p:sldId id="432" r:id="rId4"/>
    <p:sldId id="433" r:id="rId5"/>
    <p:sldId id="434" r:id="rId6"/>
    <p:sldId id="435" r:id="rId7"/>
    <p:sldId id="319" r:id="rId8"/>
    <p:sldId id="349" r:id="rId9"/>
    <p:sldId id="350" r:id="rId10"/>
    <p:sldId id="351" r:id="rId11"/>
    <p:sldId id="352" r:id="rId12"/>
    <p:sldId id="354" r:id="rId13"/>
    <p:sldId id="355" r:id="rId14"/>
    <p:sldId id="360" r:id="rId15"/>
    <p:sldId id="359" r:id="rId16"/>
    <p:sldId id="361" r:id="rId17"/>
    <p:sldId id="371" r:id="rId18"/>
    <p:sldId id="384" r:id="rId19"/>
    <p:sldId id="382" r:id="rId20"/>
    <p:sldId id="257" r:id="rId21"/>
    <p:sldId id="258" r:id="rId22"/>
    <p:sldId id="363" r:id="rId23"/>
    <p:sldId id="338" r:id="rId24"/>
    <p:sldId id="436" r:id="rId25"/>
    <p:sldId id="437" r:id="rId26"/>
    <p:sldId id="438" r:id="rId27"/>
    <p:sldId id="439" r:id="rId28"/>
    <p:sldId id="440" r:id="rId29"/>
    <p:sldId id="441" r:id="rId30"/>
    <p:sldId id="461" r:id="rId31"/>
    <p:sldId id="259" r:id="rId32"/>
    <p:sldId id="362" r:id="rId33"/>
    <p:sldId id="265" r:id="rId34"/>
    <p:sldId id="383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62" r:id="rId56"/>
    <p:sldId id="262" r:id="rId57"/>
    <p:sldId id="266" r:id="rId58"/>
    <p:sldId id="393" r:id="rId59"/>
    <p:sldId id="394" r:id="rId60"/>
    <p:sldId id="397" r:id="rId61"/>
    <p:sldId id="395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463" r:id="rId70"/>
    <p:sldId id="263" r:id="rId71"/>
    <p:sldId id="267" r:id="rId72"/>
    <p:sldId id="398" r:id="rId73"/>
    <p:sldId id="399" r:id="rId74"/>
    <p:sldId id="401" r:id="rId75"/>
    <p:sldId id="402" r:id="rId76"/>
    <p:sldId id="264" r:id="rId77"/>
    <p:sldId id="268" r:id="rId78"/>
    <p:sldId id="403" r:id="rId79"/>
    <p:sldId id="404" r:id="rId80"/>
    <p:sldId id="405" r:id="rId81"/>
    <p:sldId id="406" r:id="rId82"/>
    <p:sldId id="270" r:id="rId83"/>
    <p:sldId id="407" r:id="rId84"/>
    <p:sldId id="408" r:id="rId85"/>
    <p:sldId id="409" r:id="rId86"/>
    <p:sldId id="410" r:id="rId87"/>
    <p:sldId id="271" r:id="rId88"/>
    <p:sldId id="411" r:id="rId89"/>
    <p:sldId id="412" r:id="rId90"/>
    <p:sldId id="413" r:id="rId91"/>
    <p:sldId id="414" r:id="rId92"/>
    <p:sldId id="269" r:id="rId93"/>
    <p:sldId id="415" r:id="rId94"/>
    <p:sldId id="416" r:id="rId95"/>
    <p:sldId id="417" r:id="rId96"/>
    <p:sldId id="418" r:id="rId97"/>
    <p:sldId id="370" r:id="rId98"/>
    <p:sldId id="430" r:id="rId99"/>
    <p:sldId id="431" r:id="rId100"/>
    <p:sldId id="429" r:id="rId101"/>
    <p:sldId id="282" r:id="rId102"/>
    <p:sldId id="419" r:id="rId103"/>
    <p:sldId id="420" r:id="rId104"/>
    <p:sldId id="283" r:id="rId105"/>
    <p:sldId id="421" r:id="rId106"/>
    <p:sldId id="422" r:id="rId107"/>
    <p:sldId id="284" r:id="rId108"/>
    <p:sldId id="423" r:id="rId109"/>
    <p:sldId id="424" r:id="rId110"/>
    <p:sldId id="364" r:id="rId111"/>
    <p:sldId id="425" r:id="rId112"/>
    <p:sldId id="366" r:id="rId113"/>
    <p:sldId id="426" r:id="rId114"/>
    <p:sldId id="427" r:id="rId115"/>
    <p:sldId id="368" r:id="rId116"/>
    <p:sldId id="369" r:id="rId1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9" autoAdjust="0"/>
    <p:restoredTop sz="95332" autoAdjust="0"/>
  </p:normalViewPr>
  <p:slideViewPr>
    <p:cSldViewPr snapToGrid="0" showGuides="1">
      <p:cViewPr varScale="1">
        <p:scale>
          <a:sx n="82" d="100"/>
          <a:sy n="82" d="100"/>
        </p:scale>
        <p:origin x="850" y="82"/>
      </p:cViewPr>
      <p:guideLst>
        <p:guide orient="horz" pos="2112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A5223-2F27-416C-9928-408728E065AA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38FF1-0CA5-4CF2-BAFC-C4C0F2F0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1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5D309-251F-4BED-90AF-445F0514973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76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8FF1-0CA5-4CF2-BAFC-C4C0F2F06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9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8FF1-0CA5-4CF2-BAFC-C4C0F2F06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6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8FF1-0CA5-4CF2-BAFC-C4C0F2F06EE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548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63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93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43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70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679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283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316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450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733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622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BB3E9-B176-4CEF-94E6-F72213E857B6}" type="datetimeFigureOut">
              <a:rPr lang="vi-VN" smtClean="0"/>
              <a:t>02/04/2024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8B893-02D7-4A6C-8827-14314786ADC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14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1627"/>
            <a:ext cx="9144000" cy="3481721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ja-JP" altLang="en-US" sz="199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第</a:t>
            </a:r>
            <a:r>
              <a:rPr lang="en-US" altLang="ja-JP" sz="199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5</a:t>
            </a:r>
            <a:r>
              <a:rPr lang="ja-JP" altLang="en-US" sz="199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課</a:t>
            </a:r>
            <a:endParaRPr lang="vi-VN" sz="199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39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trước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này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7664" y="945530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sau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先月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せんせんげつ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vi-V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trước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03545" y="538849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nữa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1884" y="200438"/>
            <a:ext cx="699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9. Tôi đã đến Nhật cùng với gia đình.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965" y="96069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私は　家族と　日本へ　来ました。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43" y="741520"/>
            <a:ext cx="172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わたし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884" y="1867772"/>
            <a:ext cx="67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10. Ngày mai bạn có đi đâu không?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965" y="2628033"/>
            <a:ext cx="649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あした　どこへ　行きますか。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884" y="3535106"/>
            <a:ext cx="7730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11</a:t>
            </a:r>
            <a:r>
              <a:rPr lang="en-US" altLang="ja-JP" sz="3600" dirty="0" smtClean="0"/>
              <a:t>. Khi nào thì bạn sẽ quay trở về nước?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965" y="4295367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いつ　国へ　帰りますか。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884" y="5097472"/>
            <a:ext cx="63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12. Sinh nhật của bạn là khi nào?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381965" y="5857733"/>
            <a:ext cx="561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誕生日は　いつですか。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1506" y="741520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にほん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3952" y="724601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かぞく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6334" y="2427978"/>
            <a:ext cx="87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5413" y="4095279"/>
            <a:ext cx="1285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くに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6920" y="4059269"/>
            <a:ext cx="137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かえ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2896" y="5657678"/>
            <a:ext cx="183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たんじょうび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29839" y="729910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き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97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/>
      <p:bldP spid="24" grpId="0"/>
      <p:bldP spid="25" grpId="0"/>
      <p:bldP spid="30" grpId="0"/>
      <p:bldP spid="31" grpId="0"/>
      <p:bldP spid="14" grpId="0"/>
      <p:bldP spid="15" grpId="0"/>
      <p:bldP spid="18" grpId="0"/>
      <p:bldP spid="26" grpId="0"/>
      <p:bldP spid="27" grpId="0"/>
      <p:bldP spid="33" grpId="0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9751"/>
          <a:stretch/>
        </p:blipFill>
        <p:spPr>
          <a:xfrm>
            <a:off x="0" y="1331497"/>
            <a:ext cx="11977995" cy="37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355" t="65992" r="49567" b="12"/>
          <a:stretch/>
        </p:blipFill>
        <p:spPr>
          <a:xfrm>
            <a:off x="2373804" y="1961744"/>
            <a:ext cx="7520591" cy="27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3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1021" t="65930" r="901" b="74"/>
          <a:stretch/>
        </p:blipFill>
        <p:spPr>
          <a:xfrm>
            <a:off x="2373804" y="1961744"/>
            <a:ext cx="7520591" cy="27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6563"/>
          <a:stretch/>
        </p:blipFill>
        <p:spPr>
          <a:xfrm>
            <a:off x="255052" y="1211203"/>
            <a:ext cx="11758096" cy="41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4" t="67183" r="49633" b="-218"/>
          <a:stretch/>
        </p:blipFill>
        <p:spPr>
          <a:xfrm>
            <a:off x="2583197" y="2000655"/>
            <a:ext cx="7101805" cy="27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73" t="67548" r="1094" b="-583"/>
          <a:stretch/>
        </p:blipFill>
        <p:spPr>
          <a:xfrm>
            <a:off x="2583197" y="2000655"/>
            <a:ext cx="7101805" cy="27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5257"/>
          <a:stretch/>
        </p:blipFill>
        <p:spPr>
          <a:xfrm>
            <a:off x="57508" y="1566153"/>
            <a:ext cx="12153183" cy="30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8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7" t="59799" r="50047" b="625"/>
          <a:stretch/>
        </p:blipFill>
        <p:spPr>
          <a:xfrm>
            <a:off x="2562206" y="2010383"/>
            <a:ext cx="7143788" cy="2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26" t="60342" r="1128" b="82"/>
          <a:stretch/>
        </p:blipFill>
        <p:spPr>
          <a:xfrm>
            <a:off x="2562206" y="2010383"/>
            <a:ext cx="7143788" cy="2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trước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này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7664" y="945889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Tháng sau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先月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せんせんげつ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vi-V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trước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03545" y="538849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nữa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4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14277" r="31612" b="13925"/>
          <a:stretch/>
        </p:blipFill>
        <p:spPr>
          <a:xfrm>
            <a:off x="0" y="0"/>
            <a:ext cx="7638587" cy="6858000"/>
          </a:xfrm>
        </p:spPr>
      </p:pic>
      <p:pic>
        <p:nvPicPr>
          <p:cNvPr id="11" name="17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03535" y="93135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7" t="31275" r="25337" b="20688"/>
          <a:stretch/>
        </p:blipFill>
        <p:spPr>
          <a:xfrm>
            <a:off x="7018867" y="2416479"/>
            <a:ext cx="5088467" cy="303605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117CB5B-B870-2019-BC9E-EA8BADA8220D}"/>
              </a:ext>
            </a:extLst>
          </p:cNvPr>
          <p:cNvSpPr txBox="1"/>
          <p:nvPr/>
        </p:nvSpPr>
        <p:spPr>
          <a:xfrm>
            <a:off x="1785256" y="2590799"/>
            <a:ext cx="3099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どう　いたしまして。</a:t>
            </a:r>
          </a:p>
        </p:txBody>
      </p:sp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D117CB5B-B870-2019-BC9E-EA8BADA8220D}"/>
              </a:ext>
            </a:extLst>
          </p:cNvPr>
          <p:cNvSpPr txBox="1"/>
          <p:nvPr/>
        </p:nvSpPr>
        <p:spPr>
          <a:xfrm>
            <a:off x="4885136" y="3538928"/>
            <a:ext cx="181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spc="3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何番線</a:t>
            </a:r>
            <a:endParaRPr kumimoji="1" lang="ja-JP" altLang="en-US" sz="2000" b="1" spc="3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Hộp Văn bản 1">
            <a:extLst>
              <a:ext uri="{FF2B5EF4-FFF2-40B4-BE49-F238E27FC236}">
                <a16:creationId xmlns:a16="http://schemas.microsoft.com/office/drawing/2014/main" id="{D117CB5B-B870-2019-BC9E-EA8BADA8220D}"/>
              </a:ext>
            </a:extLst>
          </p:cNvPr>
          <p:cNvSpPr txBox="1"/>
          <p:nvPr/>
        </p:nvSpPr>
        <p:spPr>
          <a:xfrm>
            <a:off x="3033638" y="5870324"/>
            <a:ext cx="108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spc="3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次</a:t>
            </a:r>
            <a:endParaRPr kumimoji="1" lang="ja-JP" altLang="en-US" sz="2000" b="1" spc="3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Hộp Văn bản 1">
            <a:extLst>
              <a:ext uri="{FF2B5EF4-FFF2-40B4-BE49-F238E27FC236}">
                <a16:creationId xmlns:a16="http://schemas.microsoft.com/office/drawing/2014/main" id="{D117CB5B-B870-2019-BC9E-EA8BADA8220D}"/>
              </a:ext>
            </a:extLst>
          </p:cNvPr>
          <p:cNvSpPr txBox="1"/>
          <p:nvPr/>
        </p:nvSpPr>
        <p:spPr>
          <a:xfrm>
            <a:off x="3922097" y="5870324"/>
            <a:ext cx="108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spc="3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普通</a:t>
            </a:r>
            <a:endParaRPr kumimoji="1" lang="ja-JP" altLang="en-US" sz="2000" b="1" spc="3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Hộp Văn bản 1">
            <a:extLst>
              <a:ext uri="{FF2B5EF4-FFF2-40B4-BE49-F238E27FC236}">
                <a16:creationId xmlns:a16="http://schemas.microsoft.com/office/drawing/2014/main" id="{D117CB5B-B870-2019-BC9E-EA8BADA8220D}"/>
              </a:ext>
            </a:extLst>
          </p:cNvPr>
          <p:cNvSpPr txBox="1"/>
          <p:nvPr/>
        </p:nvSpPr>
        <p:spPr>
          <a:xfrm>
            <a:off x="1975240" y="4001322"/>
            <a:ext cx="1560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spc="3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番線</a:t>
            </a:r>
            <a:endParaRPr kumimoji="1" lang="ja-JP" altLang="en-US" sz="2000" b="1" spc="3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09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5" y="83372"/>
            <a:ext cx="11534489" cy="165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52" y="2345832"/>
            <a:ext cx="9932664" cy="503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" r="1917" b="735"/>
          <a:stretch/>
        </p:blipFill>
        <p:spPr>
          <a:xfrm>
            <a:off x="2010843" y="3504194"/>
            <a:ext cx="9769354" cy="416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842" y="4535749"/>
            <a:ext cx="9967824" cy="487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842" y="5592522"/>
            <a:ext cx="10044030" cy="533446"/>
          </a:xfrm>
          <a:prstGeom prst="rect">
            <a:avLst/>
          </a:prstGeom>
        </p:spPr>
      </p:pic>
      <p:sp>
        <p:nvSpPr>
          <p:cNvPr id="9" name="Hộp Văn bản 1">
            <a:extLst>
              <a:ext uri="{FF2B5EF4-FFF2-40B4-BE49-F238E27FC236}">
                <a16:creationId xmlns:a16="http://schemas.microsoft.com/office/drawing/2014/main" id="{984DA624-39AF-971B-98DA-AE1294E2BFE2}"/>
              </a:ext>
            </a:extLst>
          </p:cNvPr>
          <p:cNvSpPr txBox="1"/>
          <p:nvPr/>
        </p:nvSpPr>
        <p:spPr>
          <a:xfrm>
            <a:off x="2802259" y="1144176"/>
            <a:ext cx="537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日曜日　どこへ　行きますか。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Hộp Văn bản 2">
            <a:extLst>
              <a:ext uri="{FF2B5EF4-FFF2-40B4-BE49-F238E27FC236}">
                <a16:creationId xmlns:a16="http://schemas.microsoft.com/office/drawing/2014/main" id="{B47AE0F8-D5A5-0FB8-1924-17D3D9583689}"/>
              </a:ext>
            </a:extLst>
          </p:cNvPr>
          <p:cNvSpPr txBox="1"/>
          <p:nvPr/>
        </p:nvSpPr>
        <p:spPr>
          <a:xfrm>
            <a:off x="2847096" y="1655362"/>
            <a:ext cx="500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B050"/>
                </a:solidFill>
              </a:rPr>
              <a:t>例：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ス</a:t>
            </a:r>
            <a:r>
              <a:rPr kumimoji="1" lang="ja-JP" altLang="en-US" sz="2400" b="1" dirty="0">
                <a:solidFill>
                  <a:schemeClr val="accent5">
                    <a:lumMod val="75000"/>
                  </a:schemeClr>
                </a:solidFill>
              </a:rPr>
              <a:t>ーパーへ　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行きます。</a:t>
            </a:r>
            <a:endParaRPr kumimoji="1" lang="ja-JP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31D409B7-E5DC-DBE6-06EE-7FBE397EA84E}"/>
              </a:ext>
            </a:extLst>
          </p:cNvPr>
          <p:cNvSpPr txBox="1"/>
          <p:nvPr/>
        </p:nvSpPr>
        <p:spPr>
          <a:xfrm>
            <a:off x="2763156" y="2339014"/>
            <a:ext cx="574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何で　スーパーへ　行きますか。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A8525628-FA9D-B5A7-FEFE-D70C0484B396}"/>
              </a:ext>
            </a:extLst>
          </p:cNvPr>
          <p:cNvSpPr txBox="1"/>
          <p:nvPr/>
        </p:nvSpPr>
        <p:spPr>
          <a:xfrm>
            <a:off x="2977820" y="2824779"/>
            <a:ext cx="463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B050"/>
                </a:solidFill>
              </a:rPr>
              <a:t>例：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あるいて　行きます。</a:t>
            </a:r>
            <a:endParaRPr kumimoji="1" lang="ja-JP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Hộp Văn bản 5">
            <a:extLst>
              <a:ext uri="{FF2B5EF4-FFF2-40B4-BE49-F238E27FC236}">
                <a16:creationId xmlns:a16="http://schemas.microsoft.com/office/drawing/2014/main" id="{38AF3710-15B6-88F0-15ED-2CD06C4673D7}"/>
              </a:ext>
            </a:extLst>
          </p:cNvPr>
          <p:cNvSpPr txBox="1"/>
          <p:nvPr/>
        </p:nvSpPr>
        <p:spPr>
          <a:xfrm>
            <a:off x="2847096" y="3434482"/>
            <a:ext cx="610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だれと　スーパーへ　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行きますか。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Hộp Văn bản 6">
            <a:extLst>
              <a:ext uri="{FF2B5EF4-FFF2-40B4-BE49-F238E27FC236}">
                <a16:creationId xmlns:a16="http://schemas.microsoft.com/office/drawing/2014/main" id="{3DB5A63D-0269-B1B0-A464-E94B1EFAFC93}"/>
              </a:ext>
            </a:extLst>
          </p:cNvPr>
          <p:cNvSpPr txBox="1"/>
          <p:nvPr/>
        </p:nvSpPr>
        <p:spPr>
          <a:xfrm>
            <a:off x="2977819" y="3920865"/>
            <a:ext cx="426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B050"/>
                </a:solidFill>
              </a:rPr>
              <a:t>例</a:t>
            </a:r>
            <a:r>
              <a:rPr kumimoji="1" lang="ja-JP" altLang="en-US" sz="2400" b="1" dirty="0" smtClean="0">
                <a:solidFill>
                  <a:srgbClr val="00B050"/>
                </a:solidFill>
              </a:rPr>
              <a:t>：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友達と　行きます。</a:t>
            </a:r>
            <a:endParaRPr kumimoji="1" lang="ja-JP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65D3872B-9782-0F1F-D746-D27242E15ED4}"/>
              </a:ext>
            </a:extLst>
          </p:cNvPr>
          <p:cNvSpPr txBox="1"/>
          <p:nvPr/>
        </p:nvSpPr>
        <p:spPr>
          <a:xfrm>
            <a:off x="2858869" y="4561806"/>
            <a:ext cx="574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きのう　どこへ　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行きましたか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16" name="Hộp Văn bản 8">
            <a:extLst>
              <a:ext uri="{FF2B5EF4-FFF2-40B4-BE49-F238E27FC236}">
                <a16:creationId xmlns:a16="http://schemas.microsoft.com/office/drawing/2014/main" id="{611949B5-BE03-F101-7855-C830CD41AE31}"/>
              </a:ext>
            </a:extLst>
          </p:cNvPr>
          <p:cNvSpPr txBox="1"/>
          <p:nvPr/>
        </p:nvSpPr>
        <p:spPr>
          <a:xfrm>
            <a:off x="3027184" y="4992622"/>
            <a:ext cx="574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B050"/>
                </a:solidFill>
              </a:rPr>
              <a:t>例：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ど</a:t>
            </a:r>
            <a:r>
              <a:rPr kumimoji="1" lang="ja-JP" altLang="en-US" sz="2400" b="1" dirty="0">
                <a:solidFill>
                  <a:schemeClr val="accent5">
                    <a:lumMod val="75000"/>
                  </a:schemeClr>
                </a:solidFill>
              </a:rPr>
              <a:t>こも　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行きませんでした。</a:t>
            </a:r>
            <a:endParaRPr kumimoji="1" lang="ja-JP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Hộp Văn bản 10">
            <a:extLst>
              <a:ext uri="{FF2B5EF4-FFF2-40B4-BE49-F238E27FC236}">
                <a16:creationId xmlns:a16="http://schemas.microsoft.com/office/drawing/2014/main" id="{29322E3E-19CE-CE3B-7098-18F2B7D29D9D}"/>
              </a:ext>
            </a:extLst>
          </p:cNvPr>
          <p:cNvSpPr txBox="1"/>
          <p:nvPr/>
        </p:nvSpPr>
        <p:spPr>
          <a:xfrm>
            <a:off x="2956148" y="5614782"/>
            <a:ext cx="500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誕生日は　何月何日ですか。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Hộp Văn bản 13">
            <a:extLst>
              <a:ext uri="{FF2B5EF4-FFF2-40B4-BE49-F238E27FC236}">
                <a16:creationId xmlns:a16="http://schemas.microsoft.com/office/drawing/2014/main" id="{A932DFB8-5973-CB4F-F17C-0B6291F42D38}"/>
              </a:ext>
            </a:extLst>
          </p:cNvPr>
          <p:cNvSpPr txBox="1"/>
          <p:nvPr/>
        </p:nvSpPr>
        <p:spPr>
          <a:xfrm>
            <a:off x="3027185" y="6115671"/>
            <a:ext cx="361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B050"/>
                </a:solidFill>
              </a:rPr>
              <a:t>例： </a:t>
            </a:r>
            <a:r>
              <a:rPr kumimoji="1" lang="ja-JP" altLang="en-US" sz="2400" b="1" dirty="0" smtClean="0">
                <a:solidFill>
                  <a:schemeClr val="accent5">
                    <a:lumMod val="75000"/>
                  </a:schemeClr>
                </a:solidFill>
              </a:rPr>
              <a:t>～月～日です。</a:t>
            </a:r>
            <a:endParaRPr kumimoji="1" lang="ja-JP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586493"/>
            <a:ext cx="11255715" cy="5685013"/>
          </a:xfrm>
          <a:prstGeom prst="rect">
            <a:avLst/>
          </a:prstGeom>
        </p:spPr>
      </p:pic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255F7415-12A0-8568-A807-912C106636DB}"/>
              </a:ext>
            </a:extLst>
          </p:cNvPr>
          <p:cNvSpPr/>
          <p:nvPr/>
        </p:nvSpPr>
        <p:spPr>
          <a:xfrm>
            <a:off x="5782399" y="800215"/>
            <a:ext cx="351701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C37FF691-FE49-10B5-408B-751E5050326D}"/>
              </a:ext>
            </a:extLst>
          </p:cNvPr>
          <p:cNvSpPr/>
          <p:nvPr/>
        </p:nvSpPr>
        <p:spPr>
          <a:xfrm>
            <a:off x="2779332" y="3621701"/>
            <a:ext cx="382158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1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73" y="1639563"/>
            <a:ext cx="8412759" cy="996633"/>
          </a:xfrm>
          <a:prstGeom prst="rect">
            <a:avLst/>
          </a:prstGeom>
        </p:spPr>
      </p:pic>
      <p:sp>
        <p:nvSpPr>
          <p:cNvPr id="5" name="Hình Bầu dục 1">
            <a:extLst>
              <a:ext uri="{FF2B5EF4-FFF2-40B4-BE49-F238E27FC236}">
                <a16:creationId xmlns:a16="http://schemas.microsoft.com/office/drawing/2014/main" id="{1AAE5118-2A03-8DA5-C732-6AF33EB3E36F}"/>
              </a:ext>
            </a:extLst>
          </p:cNvPr>
          <p:cNvSpPr/>
          <p:nvPr/>
        </p:nvSpPr>
        <p:spPr>
          <a:xfrm>
            <a:off x="5009276" y="2009108"/>
            <a:ext cx="348346" cy="3809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Multiply 5"/>
          <p:cNvSpPr/>
          <p:nvPr/>
        </p:nvSpPr>
        <p:spPr>
          <a:xfrm>
            <a:off x="7007100" y="1904066"/>
            <a:ext cx="567097" cy="591081"/>
          </a:xfrm>
          <a:prstGeom prst="mathMultiply">
            <a:avLst>
              <a:gd name="adj1" fmla="val 89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ình Bầu dục 1">
            <a:extLst>
              <a:ext uri="{FF2B5EF4-FFF2-40B4-BE49-F238E27FC236}">
                <a16:creationId xmlns:a16="http://schemas.microsoft.com/office/drawing/2014/main" id="{1AAE5118-2A03-8DA5-C732-6AF33EB3E36F}"/>
              </a:ext>
            </a:extLst>
          </p:cNvPr>
          <p:cNvSpPr/>
          <p:nvPr/>
        </p:nvSpPr>
        <p:spPr>
          <a:xfrm>
            <a:off x="9223675" y="2009108"/>
            <a:ext cx="348346" cy="3809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8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" y="457301"/>
            <a:ext cx="6821076" cy="5927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721" y="5486500"/>
            <a:ext cx="6303020" cy="1038231"/>
          </a:xfrm>
          <a:prstGeom prst="rect">
            <a:avLst/>
          </a:prstGeom>
        </p:spPr>
      </p:pic>
      <p:sp>
        <p:nvSpPr>
          <p:cNvPr id="8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1792115" y="1349366"/>
            <a:ext cx="10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いつ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1782387" y="2172080"/>
            <a:ext cx="10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だれ</a:t>
            </a:r>
          </a:p>
        </p:txBody>
      </p:sp>
      <p:sp>
        <p:nvSpPr>
          <p:cNvPr id="10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2784170" y="3057542"/>
            <a:ext cx="100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どこ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4815216" y="3906388"/>
            <a:ext cx="11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いくら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1782387" y="4797246"/>
            <a:ext cx="11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なん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1812957" y="5673902"/>
            <a:ext cx="11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何時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8458569" y="5729534"/>
            <a:ext cx="141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何月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9905003" y="5729534"/>
            <a:ext cx="141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何日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414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35096" r="30299" b="33482"/>
          <a:stretch/>
        </p:blipFill>
        <p:spPr>
          <a:xfrm>
            <a:off x="587049" y="1223708"/>
            <a:ext cx="10862263" cy="4079845"/>
          </a:xfrm>
        </p:spPr>
      </p:pic>
      <p:sp>
        <p:nvSpPr>
          <p:cNvPr id="3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3794238" y="2462720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の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770349" y="2462719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に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8369880" y="2482175"/>
            <a:ext cx="1224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から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4676213" y="3032797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で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6903846" y="3032796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へ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050502" y="3533373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に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7112766" y="3533373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へ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6796842" y="4146485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と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8875246" y="4146484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へ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050502" y="4630511"/>
            <a:ext cx="70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も</a:t>
            </a:r>
            <a:endParaRPr kumimoji="1" lang="ja-JP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13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21865" r="22200" b="15870"/>
          <a:stretch/>
        </p:blipFill>
        <p:spPr>
          <a:xfrm>
            <a:off x="931334" y="116991"/>
            <a:ext cx="10329335" cy="6624020"/>
          </a:xfrm>
        </p:spPr>
      </p:pic>
      <p:sp>
        <p:nvSpPr>
          <p:cNvPr id="3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516033" y="4330431"/>
            <a:ext cx="4785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9</a:t>
            </a:r>
            <a:r>
              <a:rPr kumimoji="1" lang="ja-JP" altLang="en-US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時に　うちへ　帰りました</a:t>
            </a:r>
            <a:endParaRPr kumimoji="1" lang="ja-JP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516033" y="4792096"/>
            <a:ext cx="4785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どこも　行きません</a:t>
            </a:r>
            <a:endParaRPr kumimoji="1" lang="ja-JP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6378552" y="5244033"/>
            <a:ext cx="5813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友達と　美術館へ　行きます</a:t>
            </a:r>
            <a:endParaRPr kumimoji="1" lang="ja-JP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639251" y="5686242"/>
            <a:ext cx="6977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一人で　松本さんの　うちへ　行きます</a:t>
            </a:r>
            <a:endParaRPr kumimoji="1" lang="ja-JP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Hộp Văn bản 8">
            <a:extLst>
              <a:ext uri="{FF2B5EF4-FFF2-40B4-BE49-F238E27FC236}">
                <a16:creationId xmlns:a16="http://schemas.microsoft.com/office/drawing/2014/main" id="{B4DA7B13-5DFB-2E7B-A710-8C0FCC9633A5}"/>
              </a:ext>
            </a:extLst>
          </p:cNvPr>
          <p:cNvSpPr txBox="1"/>
          <p:nvPr/>
        </p:nvSpPr>
        <p:spPr>
          <a:xfrm>
            <a:off x="5639251" y="6138179"/>
            <a:ext cx="6316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highlight>
                  <a:srgbClr val="FFFF00"/>
                </a:highlight>
              </a:rPr>
              <a:t>家族と　車で　神戸へ　行きました</a:t>
            </a:r>
            <a:endParaRPr kumimoji="1" lang="ja-JP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71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先月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せんせんげつ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1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26" grpId="0"/>
      <p:bldP spid="26" grpId="1"/>
      <p:bldP spid="26" grpId="2"/>
      <p:bldP spid="26" grpId="3"/>
      <p:bldP spid="26" grpId="4"/>
      <p:bldP spid="26" grpId="5"/>
      <p:bldP spid="26" grpId="6"/>
      <p:bldP spid="27" grpId="0"/>
      <p:bldP spid="27" grpId="1"/>
      <p:bldP spid="27" grpId="2"/>
      <p:bldP spid="27" grpId="3"/>
      <p:bldP spid="27" grpId="4"/>
      <p:bldP spid="27" grpId="5"/>
      <p:bldP spid="27" grpId="6"/>
      <p:bldP spid="28" grpId="0"/>
      <p:bldP spid="28" grpId="1"/>
      <p:bldP spid="28" grpId="2"/>
      <p:bldP spid="28" grpId="3"/>
      <p:bldP spid="28" grpId="4"/>
      <p:bldP spid="28" grpId="5"/>
      <p:bldP spid="28" grpId="6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4" grpId="0"/>
      <p:bldP spid="34" grpId="1"/>
      <p:bldP spid="34" grpId="2"/>
      <p:bldP spid="34" grpId="3"/>
      <p:bldP spid="34" grpId="4"/>
      <p:bldP spid="34" grpId="5"/>
      <p:bldP spid="34" grpId="6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9" grpId="0"/>
      <p:bldP spid="39" grpId="1"/>
      <p:bldP spid="39" grpId="2"/>
      <p:bldP spid="39" grpId="3"/>
      <p:bldP spid="39" grpId="4"/>
      <p:bldP spid="39" grpId="5"/>
      <p:bldP spid="39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きょねん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 ngoái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7664" y="884735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 năm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去年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おととし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 kia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一昨年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さらいねん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77858" y="550320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 sau nữa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きょねん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 ngoái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7664" y="884735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 năm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去年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おととし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 kia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一昨年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さらいねん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77858" y="550320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 sau nữa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5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81769" y="4089975"/>
            <a:ext cx="245979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8355" y="2112710"/>
            <a:ext cx="2230687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きょねん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去年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199314" y="4089975"/>
            <a:ext cx="300269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おととし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一昨年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440758" y="4089976"/>
            <a:ext cx="273059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さらいねん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26" grpId="0"/>
      <p:bldP spid="26" grpId="1"/>
      <p:bldP spid="26" grpId="2"/>
      <p:bldP spid="26" grpId="3"/>
      <p:bldP spid="26" grpId="4"/>
      <p:bldP spid="26" grpId="5"/>
      <p:bldP spid="26" grpId="6"/>
      <p:bldP spid="27" grpId="0"/>
      <p:bldP spid="27" grpId="1"/>
      <p:bldP spid="27" grpId="2"/>
      <p:bldP spid="27" grpId="3"/>
      <p:bldP spid="27" grpId="4"/>
      <p:bldP spid="27" grpId="5"/>
      <p:bldP spid="27" grpId="6"/>
      <p:bldP spid="28" grpId="0"/>
      <p:bldP spid="28" grpId="1"/>
      <p:bldP spid="28" grpId="2"/>
      <p:bldP spid="28" grpId="3"/>
      <p:bldP spid="28" grpId="4"/>
      <p:bldP spid="28" grpId="5"/>
      <p:bldP spid="28" grpId="6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7" animBg="1"/>
      <p:bldP spid="34" grpId="0"/>
      <p:bldP spid="34" grpId="1"/>
      <p:bldP spid="34" grpId="2"/>
      <p:bldP spid="34" grpId="3"/>
      <p:bldP spid="34" grpId="4"/>
      <p:bldP spid="34" grpId="5"/>
      <p:bldP spid="34" grpId="7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9" grpId="0"/>
      <p:bldP spid="39" grpId="1"/>
      <p:bldP spid="39" grpId="2"/>
      <p:bldP spid="39" grpId="3"/>
      <p:bldP spid="39" grpId="4"/>
      <p:bldP spid="39" grpId="5"/>
      <p:bldP spid="39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lowchart: Connector 5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4812414" y="4083468"/>
            <a:ext cx="26673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1727" y="2121694"/>
            <a:ext cx="2575280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今週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17" name="Flowchart: Connector 16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/>
          <p:cNvSpPr txBox="1"/>
          <p:nvPr/>
        </p:nvSpPr>
        <p:spPr>
          <a:xfrm>
            <a:off x="57265" y="4097994"/>
            <a:ext cx="34261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せんせんしゅう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/>
          <p:cNvSpPr txBox="1"/>
          <p:nvPr/>
        </p:nvSpPr>
        <p:spPr>
          <a:xfrm>
            <a:off x="9203545" y="4097994"/>
            <a:ext cx="29884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2127" y="4097994"/>
            <a:ext cx="245979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2566" y="2062618"/>
            <a:ext cx="2337326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48713" y="2120729"/>
            <a:ext cx="2230687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せんげつ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112382" y="3527455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869725" y="2771147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flipH="1">
            <a:off x="2525614" y="148338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先月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4737124" y="487073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7086253" y="141261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来月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9672" y="4097994"/>
            <a:ext cx="300269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せんせんげつ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1705703" y="3559418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flipH="1">
            <a:off x="350369" y="487073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441116" y="4097995"/>
            <a:ext cx="27305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さらいげつ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0817095" y="356335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flipH="1">
            <a:off x="9461761" y="483912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再来月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8459978" y="2650720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881769" y="4097994"/>
            <a:ext cx="245979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72208" y="2062618"/>
            <a:ext cx="2337326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48355" y="2120729"/>
            <a:ext cx="2230687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きょねん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6112024" y="3527455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869367" y="2771147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8466563" y="2658740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flipH="1">
            <a:off x="2525256" y="148338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去年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4736766" y="487073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今年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7085895" y="141261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C00000"/>
                </a:solidFill>
              </a:rPr>
              <a:t>来年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9314" y="4097994"/>
            <a:ext cx="300269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おととし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705345" y="3559418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flipH="1">
            <a:off x="350011" y="487073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一昨年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440758" y="4097995"/>
            <a:ext cx="273059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さらいねん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0816737" y="356335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flipH="1">
            <a:off x="9461403" y="483912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再来年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18" grpId="1" animBg="1"/>
      <p:bldP spid="20" grpId="0"/>
      <p:bldP spid="20" grpId="1"/>
      <p:bldP spid="22" grpId="0" animBg="1"/>
      <p:bldP spid="22" grpId="1" animBg="1"/>
      <p:bldP spid="24" grpId="0"/>
      <p:bldP spid="24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8" grpId="0"/>
      <p:bldP spid="58" grpId="1"/>
      <p:bldP spid="59" grpId="0"/>
      <p:bldP spid="59" grpId="1"/>
      <p:bldP spid="60" grpId="0"/>
      <p:bldP spid="60" grpId="1"/>
      <p:bldP spid="61" grpId="0" animBg="1"/>
      <p:bldP spid="61" grpId="1" animBg="1"/>
      <p:bldP spid="63" grpId="0"/>
      <p:bldP spid="63" grpId="1"/>
      <p:bldP spid="64" grpId="0" animBg="1"/>
      <p:bldP spid="64" grpId="1" animBg="1"/>
      <p:bldP spid="66" grpId="0"/>
      <p:bldP spid="66" grpId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4" grpId="0"/>
      <p:bldP spid="74" grpId="1"/>
      <p:bldP spid="75" grpId="0"/>
      <p:bldP spid="75" grpId="1"/>
      <p:bldP spid="76" grpId="0"/>
      <p:bldP spid="76" grpId="1"/>
      <p:bldP spid="77" grpId="0" animBg="1"/>
      <p:bldP spid="77" grpId="1" animBg="1"/>
      <p:bldP spid="79" grpId="0"/>
      <p:bldP spid="79" grpId="1"/>
      <p:bldP spid="80" grpId="0" animBg="1"/>
      <p:bldP spid="80" grpId="1" animBg="1"/>
      <p:bldP spid="82" grpId="0"/>
      <p:bldP spid="8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>
            <a:extLst>
              <a:ext uri="{FF2B5EF4-FFF2-40B4-BE49-F238E27FC236}">
                <a16:creationId xmlns:a16="http://schemas.microsoft.com/office/drawing/2014/main" id="{10027F04-8C80-BA38-7443-8A53993BC5EA}"/>
              </a:ext>
            </a:extLst>
          </p:cNvPr>
          <p:cNvSpPr txBox="1"/>
          <p:nvPr/>
        </p:nvSpPr>
        <p:spPr>
          <a:xfrm flipH="1">
            <a:off x="2324076" y="148204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毎日</a:t>
            </a:r>
            <a:endParaRPr lang="en-US" altLang="ja-JP" sz="4800" b="1" dirty="0">
              <a:solidFill>
                <a:srgbClr val="C00000"/>
              </a:solidFill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C0B87D63-1D57-51EC-32B5-EEC496980665}"/>
              </a:ext>
            </a:extLst>
          </p:cNvPr>
          <p:cNvSpPr txBox="1"/>
          <p:nvPr/>
        </p:nvSpPr>
        <p:spPr>
          <a:xfrm flipH="1">
            <a:off x="5460111" y="1492935"/>
            <a:ext cx="2709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rgbClr val="002060"/>
                </a:solidFill>
              </a:rPr>
              <a:t>まいにち</a:t>
            </a:r>
            <a:endParaRPr lang="en-US" altLang="ja-JP" sz="4000" b="1" dirty="0">
              <a:solidFill>
                <a:srgbClr val="002060"/>
              </a:solidFill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AB93246-2444-C8CE-AE05-76C6BEFC3DCE}"/>
              </a:ext>
            </a:extLst>
          </p:cNvPr>
          <p:cNvSpPr txBox="1"/>
          <p:nvPr/>
        </p:nvSpPr>
        <p:spPr>
          <a:xfrm flipH="1">
            <a:off x="2324076" y="250530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毎週</a:t>
            </a:r>
            <a:endParaRPr lang="en-US" altLang="ja-JP" sz="4800" b="1" dirty="0">
              <a:solidFill>
                <a:srgbClr val="C00000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F616BA4-784E-F28D-6E28-3CB1FB746F2E}"/>
              </a:ext>
            </a:extLst>
          </p:cNvPr>
          <p:cNvSpPr txBox="1"/>
          <p:nvPr/>
        </p:nvSpPr>
        <p:spPr>
          <a:xfrm flipH="1">
            <a:off x="5460111" y="2566861"/>
            <a:ext cx="338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rgbClr val="002060"/>
                </a:solidFill>
              </a:rPr>
              <a:t>まいしゅう</a:t>
            </a:r>
            <a:endParaRPr lang="en-US" altLang="ja-JP" sz="4000" b="1" dirty="0">
              <a:solidFill>
                <a:srgbClr val="002060"/>
              </a:solidFill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05E4E04-09EC-4D75-F41B-4948A6F279C9}"/>
              </a:ext>
            </a:extLst>
          </p:cNvPr>
          <p:cNvSpPr txBox="1"/>
          <p:nvPr/>
        </p:nvSpPr>
        <p:spPr>
          <a:xfrm flipH="1">
            <a:off x="2324076" y="353944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>
                <a:solidFill>
                  <a:srgbClr val="C00000"/>
                </a:solidFill>
              </a:rPr>
              <a:t>毎月</a:t>
            </a:r>
            <a:endParaRPr lang="en-US" altLang="ja-JP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1C965317-2AF3-BBEA-99A3-E78B81BE3A37}"/>
              </a:ext>
            </a:extLst>
          </p:cNvPr>
          <p:cNvSpPr txBox="1"/>
          <p:nvPr/>
        </p:nvSpPr>
        <p:spPr>
          <a:xfrm flipH="1">
            <a:off x="5460111" y="3601003"/>
            <a:ext cx="338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rgbClr val="002060"/>
                </a:solidFill>
              </a:rPr>
              <a:t>まいつき</a:t>
            </a:r>
            <a:endParaRPr lang="en-US" altLang="ja-JP" sz="4000" b="1" dirty="0">
              <a:solidFill>
                <a:srgbClr val="002060"/>
              </a:solidFill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02305" y="455182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>
                <a:solidFill>
                  <a:srgbClr val="C00000"/>
                </a:solidFill>
              </a:rPr>
              <a:t>毎年</a:t>
            </a:r>
            <a:endParaRPr lang="en-US" altLang="ja-JP" sz="4800" b="1" dirty="0">
              <a:solidFill>
                <a:srgbClr val="C00000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60111" y="4613375"/>
            <a:ext cx="618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rgbClr val="002060"/>
                </a:solidFill>
              </a:rPr>
              <a:t>まいねん・まいとし</a:t>
            </a:r>
            <a:endParaRPr lang="en-US" altLang="ja-JP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2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>
            <a:extLst>
              <a:ext uri="{FF2B5EF4-FFF2-40B4-BE49-F238E27FC236}">
                <a16:creationId xmlns:a16="http://schemas.microsoft.com/office/drawing/2014/main" id="{10027F04-8C80-BA38-7443-8A53993BC5EA}"/>
              </a:ext>
            </a:extLst>
          </p:cNvPr>
          <p:cNvSpPr txBox="1"/>
          <p:nvPr/>
        </p:nvSpPr>
        <p:spPr>
          <a:xfrm flipH="1">
            <a:off x="1702543" y="74188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>
                <a:solidFill>
                  <a:srgbClr val="C00000"/>
                </a:solidFill>
              </a:rPr>
              <a:t>いつ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C0B87D63-1D57-51EC-32B5-EEC496980665}"/>
              </a:ext>
            </a:extLst>
          </p:cNvPr>
          <p:cNvSpPr txBox="1"/>
          <p:nvPr/>
        </p:nvSpPr>
        <p:spPr>
          <a:xfrm flipH="1">
            <a:off x="7346066" y="841069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nào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AB93246-2444-C8CE-AE05-76C6BEFC3DCE}"/>
              </a:ext>
            </a:extLst>
          </p:cNvPr>
          <p:cNvSpPr txBox="1"/>
          <p:nvPr/>
        </p:nvSpPr>
        <p:spPr>
          <a:xfrm flipH="1">
            <a:off x="1701874" y="1728205"/>
            <a:ext cx="711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誕生日（たんじょうび）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F616BA4-784E-F28D-6E28-3CB1FB746F2E}"/>
              </a:ext>
            </a:extLst>
          </p:cNvPr>
          <p:cNvSpPr txBox="1"/>
          <p:nvPr/>
        </p:nvSpPr>
        <p:spPr>
          <a:xfrm flipH="1">
            <a:off x="7346067" y="1698966"/>
            <a:ext cx="33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nhật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05E4E04-09EC-4D75-F41B-4948A6F279C9}"/>
              </a:ext>
            </a:extLst>
          </p:cNvPr>
          <p:cNvSpPr txBox="1"/>
          <p:nvPr/>
        </p:nvSpPr>
        <p:spPr>
          <a:xfrm flipH="1">
            <a:off x="1735846" y="2685282"/>
            <a:ext cx="53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そうですね。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1C965317-2AF3-BBEA-99A3-E78B81BE3A37}"/>
              </a:ext>
            </a:extLst>
          </p:cNvPr>
          <p:cNvSpPr txBox="1"/>
          <p:nvPr/>
        </p:nvSpPr>
        <p:spPr>
          <a:xfrm flipH="1">
            <a:off x="7380038" y="2714521"/>
            <a:ext cx="33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Ừ, nhỉ.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1735846" y="3579481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どうも　ありがとうございました。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609314" y="4225812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cảm ơn anh/ chị rất nhiều.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1735846" y="5292786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どう　いたしまして。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7221099" y="5262779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có gì đâu.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6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73205" y="800436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ー番線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34614" y="800436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 ga số - 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73205" y="2035702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次の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34613" y="2035703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theo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73205" y="3232740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普通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34612" y="3232741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tàu thường (dừng ở các ga lẻ)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73204" y="4309313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急行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34614" y="4309314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tàu tốc hành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1EDC5D56-1486-0D4F-6FAC-B44A5DE959BF}"/>
              </a:ext>
            </a:extLst>
          </p:cNvPr>
          <p:cNvSpPr txBox="1"/>
          <p:nvPr/>
        </p:nvSpPr>
        <p:spPr>
          <a:xfrm flipH="1">
            <a:off x="2373204" y="5506351"/>
            <a:ext cx="9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b="1" dirty="0" smtClean="0">
                <a:solidFill>
                  <a:srgbClr val="C00000"/>
                </a:solidFill>
              </a:rPr>
              <a:t>特急</a:t>
            </a:r>
            <a:endParaRPr lang="en-US" altLang="ja-JP" sz="3600" b="1" dirty="0">
              <a:solidFill>
                <a:srgbClr val="C00000"/>
              </a:solidFill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008683E-A2DE-9C14-98D3-08BE2278F788}"/>
              </a:ext>
            </a:extLst>
          </p:cNvPr>
          <p:cNvSpPr txBox="1"/>
          <p:nvPr/>
        </p:nvSpPr>
        <p:spPr>
          <a:xfrm flipH="1">
            <a:off x="5434614" y="5506352"/>
            <a:ext cx="618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tàu tốc hành đặc biệt</a:t>
            </a:r>
            <a:endParaRPr lang="en-US" altLang="ja-JP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4137" y="525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ばんせん</a:t>
            </a:r>
            <a:endParaRPr lang="en-US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0098" y="181280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つぎ</a:t>
            </a:r>
            <a:endParaRPr lang="en-US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3225" y="2941675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ふつう</a:t>
            </a:r>
            <a:endParaRPr lang="en-US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0098" y="406044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きゅうこう</a:t>
            </a:r>
            <a:endParaRPr lang="en-US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50914" y="52264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とっきゅう</a:t>
            </a:r>
            <a:endParaRPr lang="en-US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55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" grpId="0"/>
      <p:bldP spid="13" grpId="0"/>
      <p:bldP spid="1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518" y="1371601"/>
            <a:ext cx="7178964" cy="1642776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1.</a:t>
            </a:r>
            <a:r>
              <a:rPr lang="ja-JP" alt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新しい言葉</a:t>
            </a:r>
            <a:endParaRPr lang="en-US" sz="8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 descr="教壇に立つ女性の先生（無料イラスト素材） - イラスト素材図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69" y="3230112"/>
            <a:ext cx="2495262" cy="26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7814" y="237802"/>
            <a:ext cx="43978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44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</a:t>
            </a:r>
            <a:r>
              <a:rPr lang="en-US" altLang="ja-JP" sz="44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Đếm </a:t>
            </a:r>
            <a:r>
              <a:rPr lang="en-US" altLang="ja-JP" sz="44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ngày: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6189" y="460876"/>
            <a:ext cx="5431665" cy="64633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[số đếm] </a:t>
            </a:r>
            <a:r>
              <a:rPr 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に</a:t>
            </a:r>
            <a:r>
              <a:rPr lang="ja-JP" alt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ち</a:t>
            </a:r>
            <a:r>
              <a:rPr lang="ja-JP" alt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（日</a:t>
            </a:r>
            <a:r>
              <a:rPr lang="ja-JP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）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24452" y="1255703"/>
            <a:ext cx="5730956" cy="64633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Từ hỏi:  </a:t>
            </a:r>
            <a:r>
              <a:rPr lang="ja-JP" altLang="en-US" sz="36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なん</a:t>
            </a:r>
            <a:r>
              <a:rPr lang="ja-JP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に</a:t>
            </a:r>
            <a:r>
              <a:rPr lang="ja-JP" altLang="en-US" sz="36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ち（何日）</a:t>
            </a:r>
            <a:endParaRPr lang="en-US" sz="3600" b="1" dirty="0">
              <a:solidFill>
                <a:schemeClr val="accent2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848" y="1664492"/>
            <a:ext cx="171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 ngày: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6690" y="1664491"/>
            <a:ext cx="21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いちにち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7823" y="1664490"/>
            <a:ext cx="172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ngày 1: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9099" y="1525993"/>
            <a:ext cx="2133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ついたち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3848" y="2126156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 ngày, ngày 2: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6710" y="2020518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ふつか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848" y="2587821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 ngày, ngày 3: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9590" y="2962151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よっか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3848" y="3049483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4 ngày, ngày 4: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06710" y="2514167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みっか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3848" y="3511144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5 ngày, ngày 5: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06710" y="3405497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いつか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3848" y="3972800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6 ngày, ngày 6: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06710" y="3953623"/>
            <a:ext cx="166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むいか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83848" y="4434460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7 ngày, ngày 7: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06710" y="4431165"/>
            <a:ext cx="166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なのか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83848" y="4896110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8 ngày, ngày 8: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06710" y="4767989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ようか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3848" y="5357753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9 ngày, ngày 9: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01442" y="5366659"/>
            <a:ext cx="213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ここのか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83848" y="5819379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10 ngày, ngày 10: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88375" y="5689758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とおか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2429477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14 ngày, ngày 14: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8976" y="2316252"/>
            <a:ext cx="306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よっか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96000" y="2891139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17 ngày, ngày 17: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486094" y="2785513"/>
            <a:ext cx="352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しちにち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96000" y="3352800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19 ngày, ngày 19: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486094" y="3238217"/>
            <a:ext cx="306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くにち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96000" y="4203593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24 ngày, ngày 24: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548450" y="3665499"/>
            <a:ext cx="166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はつか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00" y="4665253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27 ngày, ngày 27: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548450" y="4097363"/>
            <a:ext cx="352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にじゅう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よっか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5126903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29 ngày, ngày 29: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38566" y="4549068"/>
            <a:ext cx="399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にじゅう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しちにち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96000" y="3788941"/>
            <a:ext cx="384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20 </a:t>
            </a:r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ngày, ngày </a:t>
            </a:r>
            <a:r>
              <a:rPr lang="en-US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20</a:t>
            </a:r>
            <a:r>
              <a:rPr lang="en-US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548450" y="4987567"/>
            <a:ext cx="352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にじゅう</a:t>
            </a:r>
            <a:r>
              <a:rPr lang="ja-JP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くにち</a:t>
            </a:r>
            <a:endParaRPr lang="vi-VN" sz="2400" b="1" dirty="0">
              <a:solidFill>
                <a:srgbClr val="7030A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69691" y="768179"/>
            <a:ext cx="7986377" cy="54781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</a:t>
            </a:r>
            <a:r>
              <a:rPr lang="vi-VN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Đếm </a:t>
            </a:r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</a:t>
            </a:r>
            <a:r>
              <a:rPr lang="vi-VN" sz="36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háng:</a:t>
            </a:r>
            <a:r>
              <a:rPr lang="vi-VN" sz="3600" b="1" dirty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en-US" sz="3600" b="1" dirty="0" smtClean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312863" indent="0">
              <a:lnSpc>
                <a:spcPct val="150000"/>
              </a:lnSpc>
              <a:buNone/>
            </a:pP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Lưu ý</a:t>
            </a:r>
            <a:r>
              <a:rPr lang="vi-VN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</a:p>
          <a:p>
            <a:pPr marL="1312863" indent="0">
              <a:lnSpc>
                <a:spcPct val="150000"/>
              </a:lnSpc>
              <a:buNone/>
            </a:pP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tháng 4: 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312863" indent="0">
              <a:lnSpc>
                <a:spcPct val="150000"/>
              </a:lnSpc>
              <a:buNone/>
            </a:pP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tháng 7: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312863" indent="0">
              <a:lnSpc>
                <a:spcPct val="150000"/>
              </a:lnSpc>
              <a:buNone/>
            </a:pP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tháng 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9</a:t>
            </a: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  <a:endParaRPr lang="ja-JP" altLang="en-US" b="1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vi-VN" sz="4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</a:t>
            </a:r>
            <a:r>
              <a:rPr lang="vi-VN" sz="4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Đếm năm: </a:t>
            </a:r>
            <a:endParaRPr lang="vi-VN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4067" y="2609854"/>
            <a:ext cx="1647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ja-JP" altLang="en-US" sz="2800" b="1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しがつ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2415" y="3410073"/>
            <a:ext cx="22006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ja-JP" altLang="en-US" sz="2800" b="1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しちが</a:t>
            </a:r>
            <a:r>
              <a:rPr lang="ja-JP" altLang="en-US" sz="2800" b="1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つ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2190" y="4205133"/>
            <a:ext cx="227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ja-JP" altLang="en-US" sz="2800" b="1" dirty="0" smtClean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くが</a:t>
            </a:r>
            <a:r>
              <a:rPr lang="ja-JP" altLang="en-US" sz="2800" b="1" dirty="0">
                <a:solidFill>
                  <a:prstClr val="black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つ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0033" y="1036104"/>
            <a:ext cx="457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số đếm + </a:t>
            </a:r>
            <a:r>
              <a:rPr lang="ja-JP" altLang="en-US" sz="28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がつ（月）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0034" y="5124165"/>
            <a:ext cx="457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số đếm + </a:t>
            </a:r>
            <a:r>
              <a:rPr lang="ja-JP" altLang="en-US" sz="2800" b="1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ねん（年）</a:t>
            </a:r>
          </a:p>
        </p:txBody>
      </p:sp>
    </p:spTree>
    <p:extLst>
      <p:ext uri="{BB962C8B-B14F-4D97-AF65-F5344CB8AC3E}">
        <p14:creationId xmlns:p14="http://schemas.microsoft.com/office/powerpoint/2010/main" val="38897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4550" y="-49365"/>
            <a:ext cx="7306733" cy="1022857"/>
          </a:xfrm>
        </p:spPr>
        <p:txBody>
          <a:bodyPr>
            <a:normAutofit/>
          </a:bodyPr>
          <a:lstStyle/>
          <a:p>
            <a:r>
              <a:rPr lang="en-US" sz="3600" i="1" u="sng" dirty="0">
                <a:latin typeface="Times New Roman" panose="02020603050405020304" pitchFamily="18" charset="0"/>
                <a:ea typeface="UD Digi Kyokasho N-B" panose="02020700000000000000" pitchFamily="17" charset="-128"/>
                <a:cs typeface="Times New Roman" panose="02020603050405020304" pitchFamily="18" charset="0"/>
              </a:rPr>
              <a:t>Cách nói ngày tháng trong tiếng Nhật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41100" y="973492"/>
            <a:ext cx="9740900" cy="883180"/>
          </a:xfrm>
          <a:solidFill>
            <a:srgbClr val="C00000"/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năm </a:t>
            </a:r>
            <a:r>
              <a:rPr lang="ja-JP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年（ねん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） – tháng </a:t>
            </a:r>
            <a:r>
              <a:rPr lang="ja-JP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月（がつ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 – ngày </a:t>
            </a:r>
            <a:r>
              <a:rPr lang="ja-JP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日（にち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35617" y="1867937"/>
            <a:ext cx="7046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きょうは　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2021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年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11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9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です。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 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2006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年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8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</a:t>
            </a:r>
            <a:endParaRPr lang="en-US" altLang="ja-JP" sz="3200" b="1" dirty="0">
              <a:solidFill>
                <a:srgbClr val="0070C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  1989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年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7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25</a:t>
            </a:r>
            <a:r>
              <a:rPr lang="ja-JP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</a:t>
            </a:r>
            <a:endParaRPr lang="en-US" altLang="ja-JP" sz="3200" b="1" dirty="0">
              <a:solidFill>
                <a:srgbClr val="0070C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32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  </a:t>
            </a:r>
            <a:r>
              <a:rPr lang="en-US" altLang="ja-JP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1998</a:t>
            </a:r>
            <a:r>
              <a:rPr lang="ja-JP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年</a:t>
            </a:r>
            <a:r>
              <a:rPr lang="en-US" altLang="ja-JP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4</a:t>
            </a:r>
            <a:r>
              <a:rPr lang="ja-JP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</a:t>
            </a:r>
            <a:r>
              <a:rPr lang="ja-JP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</a:t>
            </a:r>
            <a:endParaRPr lang="en-US" altLang="ja-JP" sz="3200" b="1" dirty="0">
              <a:solidFill>
                <a:srgbClr val="0070C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4550" y="4749849"/>
            <a:ext cx="10470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わたしの　</a:t>
            </a:r>
            <a:r>
              <a:rPr lang="ja-JP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たんじょうび</a:t>
            </a:r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</a:t>
            </a:r>
            <a:r>
              <a:rPr lang="en-US" altLang="ja-JP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</a:t>
            </a:r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</a:t>
            </a:r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日です。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1FE31FD-BA4A-3092-8720-A8D885AAC35A}"/>
              </a:ext>
            </a:extLst>
          </p:cNvPr>
          <p:cNvSpPr txBox="1"/>
          <p:nvPr/>
        </p:nvSpPr>
        <p:spPr>
          <a:xfrm>
            <a:off x="855436" y="5413878"/>
            <a:ext cx="10470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あなたの　</a:t>
            </a:r>
            <a:r>
              <a:rPr lang="ja-JP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たんじょうび</a:t>
            </a:r>
            <a:r>
              <a:rPr lang="ja-JP" altLang="en-US" sz="3200" b="1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は　何月　何日ですか。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CEEDFE77-064B-4079-915E-77DBB21BD0BE}"/>
              </a:ext>
            </a:extLst>
          </p:cNvPr>
          <p:cNvSpPr txBox="1"/>
          <p:nvPr/>
        </p:nvSpPr>
        <p:spPr>
          <a:xfrm>
            <a:off x="6049152" y="5887737"/>
            <a:ext cx="2968882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なんがつ　なんにち</a:t>
            </a: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B3B6CF3C-A2ED-9FB7-F14C-FF691141F6ED}"/>
              </a:ext>
            </a:extLst>
          </p:cNvPr>
          <p:cNvSpPr/>
          <p:nvPr/>
        </p:nvSpPr>
        <p:spPr>
          <a:xfrm>
            <a:off x="6089779" y="5303379"/>
            <a:ext cx="2307771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5E76F80C-B05C-99A4-D576-9C3BFEC8A008}"/>
              </a:ext>
            </a:extLst>
          </p:cNvPr>
          <p:cNvCxnSpPr>
            <a:cxnSpLocks/>
          </p:cNvCxnSpPr>
          <p:nvPr/>
        </p:nvCxnSpPr>
        <p:spPr>
          <a:xfrm>
            <a:off x="8288693" y="5869436"/>
            <a:ext cx="1687286" cy="37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9">
            <a:extLst>
              <a:ext uri="{FF2B5EF4-FFF2-40B4-BE49-F238E27FC236}">
                <a16:creationId xmlns:a16="http://schemas.microsoft.com/office/drawing/2014/main" id="{8D776F9A-1E61-A2B0-8F93-4E7D682798D9}"/>
              </a:ext>
            </a:extLst>
          </p:cNvPr>
          <p:cNvSpPr txBox="1"/>
          <p:nvPr/>
        </p:nvSpPr>
        <p:spPr>
          <a:xfrm>
            <a:off x="10008636" y="5680908"/>
            <a:ext cx="307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つ❓</a:t>
            </a:r>
            <a:endParaRPr lang="ja-JP" altLang="en-US" sz="4800" b="1" dirty="0">
              <a:solidFill>
                <a:srgbClr val="FF000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nimBg="1"/>
      <p:bldP spid="3" grpId="0"/>
      <p:bldP spid="7" grpId="0"/>
      <p:bldP spid="9" grpId="0"/>
      <p:bldP spid="10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518" y="1136074"/>
            <a:ext cx="7178964" cy="1642776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2.</a:t>
            </a:r>
            <a:r>
              <a:rPr lang="ja-JP" altLang="en-US" sz="8800" dirty="0" smtClean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文法</a:t>
            </a:r>
            <a:endParaRPr lang="en-US" sz="8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050" name="Picture 2" descr="教壇に立つ女性の先生（無料イラスト素材） - イラスト素材図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51" y="3013058"/>
            <a:ext cx="2495262" cy="26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507"/>
            <a:ext cx="4061862" cy="28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62" y="1119507"/>
            <a:ext cx="4061863" cy="28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806" y="1119507"/>
            <a:ext cx="4061863" cy="287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762419" y="525165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7789" y="470732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い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4595187" y="534500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5594" y="4746234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き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8632992" y="534392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5443" y="4765688"/>
            <a:ext cx="305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かえ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889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507"/>
            <a:ext cx="4061862" cy="28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62" y="1119507"/>
            <a:ext cx="4061863" cy="28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806" y="1119507"/>
            <a:ext cx="4061863" cy="287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762419" y="525165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7789" y="470732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い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4595187" y="534500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5594" y="4746234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き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8632992" y="534392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5443" y="4765688"/>
            <a:ext cx="305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かえ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481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5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4484895" y="5022797"/>
            <a:ext cx="322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6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5" y="975574"/>
            <a:ext cx="5411291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4290876" y="5022797"/>
            <a:ext cx="3610248" cy="83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8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3" y="975574"/>
            <a:ext cx="5411291" cy="38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H="1">
            <a:off x="4290873" y="5029261"/>
            <a:ext cx="36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0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0" y="975574"/>
            <a:ext cx="5411293" cy="38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flipH="1">
            <a:off x="4290874" y="5029261"/>
            <a:ext cx="3610251" cy="85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2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47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4416789" y="5022795"/>
            <a:ext cx="335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4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40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 flipH="1">
            <a:off x="4222084" y="5058496"/>
            <a:ext cx="355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0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8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 flipH="1">
            <a:off x="4497408" y="5022797"/>
            <a:ext cx="322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2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8" y="975574"/>
            <a:ext cx="5411291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flipH="1">
            <a:off x="4303389" y="5022797"/>
            <a:ext cx="3610248" cy="83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4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6" y="975574"/>
            <a:ext cx="5411291" cy="38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 flipH="1">
            <a:off x="4303386" y="5029261"/>
            <a:ext cx="36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6" name="Picture 4" descr="https://stat.ameba.jp/user_images/20210904/15/teitei0303/6d/93/g/o4093289414996213722.gif?caw=80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3" y="975574"/>
            <a:ext cx="5411293" cy="38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flipH="1">
            <a:off x="4303387" y="5029261"/>
            <a:ext cx="3610251" cy="85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来ます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8" name="Picture 2" descr="イラスト教材（21）】名詞（場所）へ 行きます／来ます／帰ります | K先生の日本語イラスト教材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0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 flipH="1">
            <a:off x="4429302" y="5022795"/>
            <a:ext cx="335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行きます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50" name="Picture 6" descr="https://stat.ameba.jp/user_images/20210904/15/teitei0303/76/22/g/o4093289414996213726.gif?caw=8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53" y="975574"/>
            <a:ext cx="5411289" cy="3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 flipH="1">
            <a:off x="4234597" y="5058496"/>
            <a:ext cx="355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帰ります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41" grpId="0"/>
      <p:bldP spid="41" grpId="1"/>
      <p:bldP spid="43" grpId="0"/>
      <p:bldP spid="43" grpId="1"/>
      <p:bldP spid="45" grpId="0"/>
      <p:bldP spid="45" grpId="1"/>
      <p:bldP spid="47" grpId="0"/>
      <p:bldP spid="47" grpId="1"/>
      <p:bldP spid="49" grpId="0"/>
      <p:bldP spid="49" grpId="1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ラスト【小学校】 | にほんご教師ピッ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4" y="130627"/>
            <a:ext cx="4553414" cy="32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034531" y="38934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学校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712" y="335280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がっこう</a:t>
            </a:r>
            <a:endParaRPr lang="en-US" sz="3600" b="1" dirty="0"/>
          </a:p>
        </p:txBody>
      </p:sp>
      <p:pic>
        <p:nvPicPr>
          <p:cNvPr id="1028" name="Picture 4" descr="スーパーマーケット | 無料イラスト＆かわいいフリー素材集 ねこ画伯コハクちゃん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09" y="2585056"/>
            <a:ext cx="3447755" cy="344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flipH="1">
            <a:off x="4984722" y="548689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スーパー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030" name="Picture 6" descr="商用フリーイラスト【駅】 | にほんご教師ピ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74" y="-70286"/>
            <a:ext cx="4685351" cy="33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8650818" y="382292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駅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50818" y="323247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えき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4057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ラスト【小学校】 | にほんご教師ピッ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4" y="130627"/>
            <a:ext cx="4553414" cy="32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034531" y="38934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学校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712" y="335280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がっこう</a:t>
            </a:r>
            <a:endParaRPr lang="en-US" sz="3600" b="1" dirty="0"/>
          </a:p>
        </p:txBody>
      </p:sp>
      <p:pic>
        <p:nvPicPr>
          <p:cNvPr id="1028" name="Picture 4" descr="スーパーマーケット | 無料イラスト＆かわいいフリー素材集 ねこ画伯コハクちゃん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09" y="2585056"/>
            <a:ext cx="3447755" cy="344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flipH="1">
            <a:off x="4984722" y="548689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スーパー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030" name="Picture 6" descr="商用フリーイラスト【駅】 | にほんご教師ピ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74" y="-70286"/>
            <a:ext cx="4685351" cy="33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8650818" y="382292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駅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50818" y="323247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えき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241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イラスト【小学校】 | にほんご教師ピッ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74" y="766798"/>
            <a:ext cx="5469852" cy="386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 flipH="1">
            <a:off x="4468316" y="4433702"/>
            <a:ext cx="3255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学校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2" name="Picture 4" descr="スーパーマーケット | 無料イラスト＆かわいいフリー素材集 ねこ画伯コハクちゃん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53" y="466220"/>
            <a:ext cx="4871093" cy="487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商用フリーイラスト【駅】 | にほんご教師ピ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68" y="743777"/>
            <a:ext cx="5427358" cy="38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flipH="1">
            <a:off x="4530310" y="4427706"/>
            <a:ext cx="3131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駅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5" name="Picture 4" descr="スーパーマーケット | 無料イラスト＆かわいいフリー素材集 ねこ画伯コハクちゃん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98" y="183320"/>
            <a:ext cx="5033897" cy="50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イラスト【小学校】 | にほんご教師ピッ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53" y="1024658"/>
            <a:ext cx="4973742" cy="351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 flipH="1">
            <a:off x="4615944" y="4439698"/>
            <a:ext cx="296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学校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8" name="Picture 6" descr="商用フリーイラスト【駅】 | にほんご教師ピ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85" y="825851"/>
            <a:ext cx="5274910" cy="3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flipH="1">
            <a:off x="4621851" y="4446268"/>
            <a:ext cx="3050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駅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4" grpId="0"/>
      <p:bldP spid="34" grpId="1"/>
      <p:bldP spid="37" grpId="0"/>
      <p:bldP spid="37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82B1AED-47FD-234B-48A4-4CCFA70D4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3708892" y="2733731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3653196-82C9-61AB-0BC6-9313E35A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5268240" y="2733729"/>
            <a:ext cx="156891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03CE8A2-B5DF-13BC-997D-7652FCE77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55222" y="2733730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69851DF0-B75C-6D5C-F5B6-5F864AB7D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8446048" y="274118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F7029E72-7AB9-66C8-42D2-56E2992E6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10000368" y="272426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D5FC67A-1B07-76DC-7BA3-939B97AB2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588855" y="2733732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556C09DA-2EAC-291D-F1F1-08AD6C9D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2241673" y="273619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A63FD-FD0C-BD96-C5FB-003324378967}"/>
              </a:ext>
            </a:extLst>
          </p:cNvPr>
          <p:cNvSpPr txBox="1"/>
          <p:nvPr/>
        </p:nvSpPr>
        <p:spPr>
          <a:xfrm>
            <a:off x="2138092" y="4276713"/>
            <a:ext cx="1597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9751CB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げつ</a:t>
            </a:r>
            <a:endParaRPr lang="en-US" sz="4400" b="1" dirty="0">
              <a:solidFill>
                <a:srgbClr val="9751CB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25B41-7BB5-5F32-2683-6CA276C5F969}"/>
              </a:ext>
            </a:extLst>
          </p:cNvPr>
          <p:cNvSpPr txBox="1"/>
          <p:nvPr/>
        </p:nvSpPr>
        <p:spPr>
          <a:xfrm>
            <a:off x="1963657" y="1963156"/>
            <a:ext cx="177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NGUYỆT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12" name="Picture 11" descr="Kanji-Look-a-learn-36_09">
            <a:extLst>
              <a:ext uri="{FF2B5EF4-FFF2-40B4-BE49-F238E27FC236}">
                <a16:creationId xmlns:a16="http://schemas.microsoft.com/office/drawing/2014/main" id="{D15A50C7-1D08-EB5A-4EDC-FD412DE950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0" r="37595" b="13328"/>
          <a:stretch/>
        </p:blipFill>
        <p:spPr bwMode="auto">
          <a:xfrm>
            <a:off x="2195290" y="857035"/>
            <a:ext cx="1134617" cy="1025662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D9D444-4AE5-80FC-0EC7-1A970939E581}"/>
              </a:ext>
            </a:extLst>
          </p:cNvPr>
          <p:cNvSpPr txBox="1"/>
          <p:nvPr/>
        </p:nvSpPr>
        <p:spPr>
          <a:xfrm>
            <a:off x="3875943" y="4260710"/>
            <a:ext cx="122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37D2D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</a:t>
            </a:r>
            <a:endParaRPr lang="en-US" sz="4400" b="1" dirty="0">
              <a:solidFill>
                <a:srgbClr val="F37D2D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DA570-96DC-B168-B90B-90E5778ADF9D}"/>
              </a:ext>
            </a:extLst>
          </p:cNvPr>
          <p:cNvSpPr txBox="1"/>
          <p:nvPr/>
        </p:nvSpPr>
        <p:spPr>
          <a:xfrm>
            <a:off x="3875943" y="1968117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HỎA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15" name="Picture 14" descr="漢字　成り立ち　火">
            <a:extLst>
              <a:ext uri="{FF2B5EF4-FFF2-40B4-BE49-F238E27FC236}">
                <a16:creationId xmlns:a16="http://schemas.microsoft.com/office/drawing/2014/main" id="{920AA1C3-682F-69C8-EC72-1C715F6E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1" t="-4700"/>
          <a:stretch/>
        </p:blipFill>
        <p:spPr bwMode="auto">
          <a:xfrm>
            <a:off x="3831885" y="799634"/>
            <a:ext cx="1115575" cy="1163522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C4E63-7B47-4A45-04BE-6BFE2EBA875B}"/>
              </a:ext>
            </a:extLst>
          </p:cNvPr>
          <p:cNvSpPr txBox="1"/>
          <p:nvPr/>
        </p:nvSpPr>
        <p:spPr>
          <a:xfrm>
            <a:off x="5239141" y="4247229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00B0F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すい</a:t>
            </a:r>
            <a:endParaRPr lang="en-US" sz="4400" b="1" dirty="0">
              <a:solidFill>
                <a:srgbClr val="00B0F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48190-C5A7-369C-6E02-F3EB770FD35F}"/>
              </a:ext>
            </a:extLst>
          </p:cNvPr>
          <p:cNvSpPr txBox="1"/>
          <p:nvPr/>
        </p:nvSpPr>
        <p:spPr>
          <a:xfrm>
            <a:off x="5330554" y="1985402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THỦY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20" name="Picture 19" descr="漢字の成り立ちイラスト（水）">
            <a:extLst>
              <a:ext uri="{FF2B5EF4-FFF2-40B4-BE49-F238E27FC236}">
                <a16:creationId xmlns:a16="http://schemas.microsoft.com/office/drawing/2014/main" id="{57932C38-8071-A767-483E-472533D2D2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978" b="-1"/>
          <a:stretch/>
        </p:blipFill>
        <p:spPr bwMode="auto">
          <a:xfrm>
            <a:off x="5466407" y="915002"/>
            <a:ext cx="985298" cy="1034350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2F8377-75AB-F5F4-4619-D75506091022}"/>
              </a:ext>
            </a:extLst>
          </p:cNvPr>
          <p:cNvSpPr txBox="1"/>
          <p:nvPr/>
        </p:nvSpPr>
        <p:spPr>
          <a:xfrm>
            <a:off x="6828315" y="4254338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92D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もく</a:t>
            </a:r>
            <a:endParaRPr lang="en-US" sz="4400" b="1" dirty="0">
              <a:solidFill>
                <a:srgbClr val="92D05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416EDE-1DC6-1ABE-A03C-F2C023B206AB}"/>
              </a:ext>
            </a:extLst>
          </p:cNvPr>
          <p:cNvSpPr txBox="1"/>
          <p:nvPr/>
        </p:nvSpPr>
        <p:spPr>
          <a:xfrm>
            <a:off x="6802648" y="1926534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MỘC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23" name="Picture 22" descr="漢字　成り立ち　木">
            <a:extLst>
              <a:ext uri="{FF2B5EF4-FFF2-40B4-BE49-F238E27FC236}">
                <a16:creationId xmlns:a16="http://schemas.microsoft.com/office/drawing/2014/main" id="{DF8A0E8D-3598-0631-93CE-169D754308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7" t="-8617" b="1"/>
          <a:stretch/>
        </p:blipFill>
        <p:spPr bwMode="auto">
          <a:xfrm>
            <a:off x="6994879" y="927547"/>
            <a:ext cx="812663" cy="1009261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E0D4B-DD02-EADB-B7D1-50741E03EA53}"/>
              </a:ext>
            </a:extLst>
          </p:cNvPr>
          <p:cNvSpPr txBox="1"/>
          <p:nvPr/>
        </p:nvSpPr>
        <p:spPr>
          <a:xfrm>
            <a:off x="8480511" y="4223040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FC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きん</a:t>
            </a:r>
            <a:endParaRPr lang="en-US" sz="4400" b="1" dirty="0">
              <a:solidFill>
                <a:srgbClr val="FFC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7B83-492B-B7D9-59C9-BE0888A17C19}"/>
              </a:ext>
            </a:extLst>
          </p:cNvPr>
          <p:cNvSpPr txBox="1"/>
          <p:nvPr/>
        </p:nvSpPr>
        <p:spPr>
          <a:xfrm>
            <a:off x="8480511" y="1909482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KIM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45" name="Picture 44" descr="金　漢字　成り立ち">
            <a:extLst>
              <a:ext uri="{FF2B5EF4-FFF2-40B4-BE49-F238E27FC236}">
                <a16:creationId xmlns:a16="http://schemas.microsoft.com/office/drawing/2014/main" id="{A9F5E5D4-BC78-FD3D-4771-3D32F9199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6" t="-11520"/>
          <a:stretch/>
        </p:blipFill>
        <p:spPr bwMode="auto">
          <a:xfrm>
            <a:off x="8535106" y="799634"/>
            <a:ext cx="1098454" cy="1013213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FEDF26A-791F-3552-C695-86E731791365}"/>
              </a:ext>
            </a:extLst>
          </p:cNvPr>
          <p:cNvSpPr txBox="1"/>
          <p:nvPr/>
        </p:nvSpPr>
        <p:spPr>
          <a:xfrm>
            <a:off x="10082190" y="4254338"/>
            <a:ext cx="1226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ど</a:t>
            </a:r>
            <a:endParaRPr lang="en-US" sz="4400" b="1" dirty="0">
              <a:solidFill>
                <a:schemeClr val="accent2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6CED92-D7D9-E661-CA8C-DBAD620E9CC6}"/>
              </a:ext>
            </a:extLst>
          </p:cNvPr>
          <p:cNvSpPr txBox="1"/>
          <p:nvPr/>
        </p:nvSpPr>
        <p:spPr>
          <a:xfrm>
            <a:off x="10104817" y="1940780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THỔ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48" name="Picture 47" descr="漢字の成り立ちイラスト【日本語初級クラス「みん日-U.1」日月火水木金土山川田】">
            <a:extLst>
              <a:ext uri="{FF2B5EF4-FFF2-40B4-BE49-F238E27FC236}">
                <a16:creationId xmlns:a16="http://schemas.microsoft.com/office/drawing/2014/main" id="{E1FB053A-25C8-A353-FF09-55C83DD3E42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 t="-31635" b="-1"/>
          <a:stretch/>
        </p:blipFill>
        <p:spPr bwMode="auto">
          <a:xfrm>
            <a:off x="10281573" y="732964"/>
            <a:ext cx="1007781" cy="116352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4EAB07C-2013-B9F9-0A5A-51F32A4C63D5}"/>
              </a:ext>
            </a:extLst>
          </p:cNvPr>
          <p:cNvSpPr txBox="1"/>
          <p:nvPr/>
        </p:nvSpPr>
        <p:spPr>
          <a:xfrm>
            <a:off x="612220" y="4224803"/>
            <a:ext cx="148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EA48C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にち</a:t>
            </a:r>
            <a:endParaRPr lang="en-US" sz="4400" b="1" dirty="0">
              <a:solidFill>
                <a:srgbClr val="EA48CF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6FCCF4-62B7-4C60-C1BE-49F5160E8928}"/>
              </a:ext>
            </a:extLst>
          </p:cNvPr>
          <p:cNvSpPr txBox="1"/>
          <p:nvPr/>
        </p:nvSpPr>
        <p:spPr>
          <a:xfrm>
            <a:off x="656660" y="2004461"/>
            <a:ext cx="12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2800" b="1" dirty="0">
                <a:ea typeface="UD Digi Kyokasho N-B" panose="02020700000000000000" pitchFamily="17" charset="-128"/>
              </a:rPr>
              <a:t>NHẬT</a:t>
            </a:r>
            <a:endParaRPr lang="en-US" sz="28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51" name="Picture 50" descr="漢字の成り立ち（日）">
            <a:extLst>
              <a:ext uri="{FF2B5EF4-FFF2-40B4-BE49-F238E27FC236}">
                <a16:creationId xmlns:a16="http://schemas.microsoft.com/office/drawing/2014/main" id="{C94F28D1-C158-9ABD-3BDE-A99B1D004F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3" t="4"/>
          <a:stretch/>
        </p:blipFill>
        <p:spPr bwMode="auto">
          <a:xfrm>
            <a:off x="818629" y="837976"/>
            <a:ext cx="985299" cy="1147426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85282D-D988-507C-5639-4719ACA11F25}"/>
              </a:ext>
            </a:extLst>
          </p:cNvPr>
          <p:cNvSpPr txBox="1"/>
          <p:nvPr/>
        </p:nvSpPr>
        <p:spPr>
          <a:xfrm>
            <a:off x="2015657" y="5242372"/>
            <a:ext cx="2864693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～ようび</a:t>
            </a:r>
            <a:endParaRPr lang="en-US" sz="4400" b="1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EBA2F-4985-9DB9-2D10-3C2AE5752439}"/>
              </a:ext>
            </a:extLst>
          </p:cNvPr>
          <p:cNvSpPr txBox="1"/>
          <p:nvPr/>
        </p:nvSpPr>
        <p:spPr>
          <a:xfrm>
            <a:off x="5422712" y="5271941"/>
            <a:ext cx="571230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7030A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❓なんようびですか</a:t>
            </a:r>
            <a:endParaRPr lang="en-US" sz="4400" b="1" dirty="0">
              <a:solidFill>
                <a:srgbClr val="7030A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5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2BBE2DBA-7A3C-F7F1-FA8C-07D0E017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37158" y="2733729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6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8" grpId="0"/>
      <p:bldP spid="21" grpId="0"/>
      <p:bldP spid="22" grpId="0"/>
      <p:bldP spid="24" grpId="0"/>
      <p:bldP spid="25" grpId="0"/>
      <p:bldP spid="46" grpId="0"/>
      <p:bldP spid="47" grpId="0"/>
      <p:bldP spid="49" grpId="0"/>
      <p:bldP spid="50" grpId="0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27760" y="2319551"/>
            <a:ext cx="3978611" cy="2363034"/>
          </a:xfrm>
          <a:prstGeom prst="rect">
            <a:avLst/>
          </a:prstGeom>
          <a:ln w="285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dirty="0" smtClean="0">
                <a:sym typeface="Wingdings" panose="05000000000000000000" pitchFamily="2" charset="2"/>
              </a:rPr>
              <a:t> </a:t>
            </a:r>
            <a:r>
              <a:rPr lang="ja-JP" altLang="en-US" sz="4800" dirty="0" smtClean="0"/>
              <a:t>いきます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 </a:t>
            </a:r>
            <a:r>
              <a:rPr lang="ja-JP" altLang="en-US" sz="4800" dirty="0" smtClean="0"/>
              <a:t>き</a:t>
            </a:r>
            <a:r>
              <a:rPr lang="ja-JP" altLang="en-US" sz="4800" dirty="0"/>
              <a:t>ま</a:t>
            </a:r>
            <a:r>
              <a:rPr lang="ja-JP" altLang="en-US" sz="4800" dirty="0" smtClean="0"/>
              <a:t>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 </a:t>
            </a:r>
            <a:r>
              <a:rPr lang="ja-JP" altLang="en-US" sz="4800" dirty="0" smtClean="0"/>
              <a:t>か</a:t>
            </a:r>
            <a:r>
              <a:rPr lang="ja-JP" altLang="en-US" sz="4800" dirty="0"/>
              <a:t>えります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94404" y="365388"/>
            <a:ext cx="226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がっこう</a:t>
            </a:r>
            <a:endParaRPr lang="en-US" sz="4000" dirty="0">
              <a:solidFill>
                <a:srgbClr val="FF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3670" y="115144"/>
            <a:ext cx="2281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スーパー</a:t>
            </a:r>
            <a:endParaRPr lang="en-US" sz="4000" dirty="0">
              <a:solidFill>
                <a:srgbClr val="00B05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242" y="1178434"/>
            <a:ext cx="199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7030A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えき</a:t>
            </a:r>
            <a:endParaRPr lang="en-US" sz="4000" dirty="0">
              <a:solidFill>
                <a:srgbClr val="7030A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983" y="5484803"/>
            <a:ext cx="1503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うち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0829" y="5957443"/>
            <a:ext cx="148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くに</a:t>
            </a:r>
            <a:endParaRPr lang="en-US" sz="4000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038" y="1084590"/>
            <a:ext cx="289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70C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びょういん</a:t>
            </a:r>
            <a:endParaRPr lang="en-US" sz="4000" dirty="0">
              <a:solidFill>
                <a:srgbClr val="0070C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1669" y="1911161"/>
            <a:ext cx="241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かいしゃ</a:t>
            </a:r>
            <a:endParaRPr lang="en-US" sz="4000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01905"/>
            <a:ext cx="28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FFC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とうきょう</a:t>
            </a:r>
            <a:endParaRPr lang="en-US" sz="4000" dirty="0">
              <a:solidFill>
                <a:srgbClr val="FFC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17" y="2742193"/>
            <a:ext cx="205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にほん</a:t>
            </a:r>
            <a:endParaRPr lang="en-US"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1753" y="3038223"/>
            <a:ext cx="238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solidFill>
                  <a:schemeClr val="accent4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デパート</a:t>
            </a:r>
            <a:endParaRPr lang="en-US" sz="4000" dirty="0">
              <a:solidFill>
                <a:schemeClr val="accent4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3746" y="2237303"/>
            <a:ext cx="28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accent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ぎんこう</a:t>
            </a:r>
            <a:endParaRPr lang="en-US" sz="4000" dirty="0">
              <a:solidFill>
                <a:schemeClr val="accent2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2660" y="4741374"/>
            <a:ext cx="394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ゆうびんきょく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3055" y="3997935"/>
            <a:ext cx="28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tx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としょかん</a:t>
            </a:r>
            <a:endParaRPr lang="en-US" sz="4000" dirty="0">
              <a:solidFill>
                <a:schemeClr val="tx2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45653" y="5567957"/>
            <a:ext cx="33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tx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びじゅつかん</a:t>
            </a:r>
            <a:endParaRPr lang="en-US" sz="4000" dirty="0">
              <a:solidFill>
                <a:schemeClr val="tx2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50553" y="2564274"/>
            <a:ext cx="1993890" cy="1708974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へ</a:t>
            </a:r>
            <a:endParaRPr lang="en-US" sz="9600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7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8" grpId="0"/>
      <p:bldP spid="20" grpId="0"/>
      <p:bldP spid="21" grpId="0"/>
      <p:bldP spid="22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954" y="339101"/>
            <a:ext cx="11066092" cy="115442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/>
            </a:r>
            <a:b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. N(</a:t>
            </a:r>
            <a:r>
              <a:rPr lang="en-US" altLang="ja-JP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địa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điểm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 +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へ 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 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来ます 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b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						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帰ります。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/>
            </a:r>
            <a:b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87" y="1632273"/>
            <a:ext cx="6358071" cy="563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いみ</a:t>
            </a:r>
            <a:r>
              <a:rPr lang="vi-V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r>
              <a:rPr lang="vi-VN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Đi/ đến/ trở về N(địa điểm)</a:t>
            </a:r>
          </a:p>
          <a:p>
            <a:pPr marL="0" indent="0">
              <a:buNone/>
            </a:pPr>
            <a:endParaRPr lang="vi-VN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3929" y="5835935"/>
            <a:ext cx="8021628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(?) </a:t>
            </a:r>
            <a:r>
              <a:rPr lang="ja-JP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どこ </a:t>
            </a:r>
            <a:r>
              <a:rPr lang="en-US" altLang="ja-JP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へ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</a:t>
            </a:r>
            <a:r>
              <a:rPr lang="en-US" altLang="ja-JP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来ます</a:t>
            </a:r>
            <a:r>
              <a:rPr lang="en-US" altLang="ja-JP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</a:t>
            </a:r>
            <a:r>
              <a:rPr lang="ja-JP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か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sz="2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重だるい。。そっか台風来てる | 喜楽堂（きらくどう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78" y="2195619"/>
            <a:ext cx="2036087" cy="31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2755" y="1485244"/>
            <a:ext cx="7296241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spcBef>
                <a:spcPts val="1000"/>
              </a:spcBef>
            </a:pPr>
            <a:r>
              <a:rPr lang="en-US" altLang="ja-JP" sz="3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ja-JP" altLang="en-US" sz="3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例：</a:t>
            </a:r>
            <a:endParaRPr lang="en-US" altLang="ja-JP" sz="3000" b="1" dirty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スーパーへ　</a:t>
            </a: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東京へ</a:t>
            </a:r>
            <a:r>
              <a:rPr lang="ja-JP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学校へ　行きます。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日本へ　来ました。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うちへ　</a:t>
            </a: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052499" lvl="0" indent="-514350" defTabSz="914377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国へ</a:t>
            </a:r>
            <a:r>
              <a:rPr lang="ja-JP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帰ります。</a:t>
            </a:r>
            <a:endParaRPr lang="en-US" altLang="ja-JP" sz="3000" b="1" dirty="0">
              <a:solidFill>
                <a:prstClr val="black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1954" y="1822654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8081" y="2558569"/>
            <a:ext cx="1730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とうきょう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27873" y="2558568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22411" y="3353402"/>
            <a:ext cx="155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がっこう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7893" y="3362136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16320" y="4165704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45338" y="4200345"/>
            <a:ext cx="113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にほん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0802" y="5003576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かえ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1621" y="5808791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かえ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486" y="5808153"/>
            <a:ext cx="86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くに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build="allAtOnce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483" y="437978"/>
            <a:ext cx="1082681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2. </a:t>
            </a:r>
            <a:r>
              <a:rPr lang="ja-JP" alt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どこ</a:t>
            </a:r>
            <a:r>
              <a:rPr lang="vi-VN" altLang="ja-JP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</a:t>
            </a:r>
            <a:r>
              <a:rPr lang="ja-JP" alt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へ</a:t>
            </a:r>
            <a:r>
              <a:rPr lang="vi-VN" altLang="ja-JP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</a:t>
            </a:r>
            <a:r>
              <a:rPr lang="ja-JP" altLang="en-US" sz="3600" b="1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も</a:t>
            </a:r>
            <a:r>
              <a:rPr lang="ja-JP" alt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いきません </a:t>
            </a:r>
            <a:r>
              <a:rPr lang="en-US" altLang="ja-JP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いきませんでした。</a:t>
            </a:r>
            <a:endParaRPr lang="vi-VN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801" y="2257779"/>
            <a:ext cx="10322397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いみ：</a:t>
            </a:r>
            <a:r>
              <a:rPr lang="en-US" altLang="ja-JP" sz="36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Không đi đâu cả!</a:t>
            </a:r>
          </a:p>
          <a:p>
            <a:pPr marL="0" indent="0">
              <a:buNone/>
            </a:pPr>
            <a:r>
              <a:rPr lang="vi-V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 </a:t>
            </a:r>
            <a:r>
              <a:rPr lang="vi-V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Nghi vấn từ</a:t>
            </a:r>
            <a:r>
              <a:rPr lang="en-US" sz="36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sz="36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も </a:t>
            </a:r>
            <a:r>
              <a:rPr lang="en-US" altLang="ja-JP" sz="36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+ V</a:t>
            </a:r>
            <a:r>
              <a:rPr lang="ja-JP" altLang="en-US" sz="36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ません</a:t>
            </a:r>
            <a:r>
              <a:rPr lang="en-US" altLang="ja-JP" sz="3600" b="1" dirty="0">
                <a:solidFill>
                  <a:srgbClr val="7030A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ja-JP" altLang="en-US" sz="3600" b="1" dirty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れい：</a:t>
            </a:r>
            <a:endParaRPr lang="en-US" altLang="ja-JP" sz="3600" b="1" dirty="0">
              <a:solidFill>
                <a:srgbClr val="00B05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620712" indent="0">
              <a:buNone/>
            </a:pPr>
            <a:r>
              <a:rPr lang="ja-JP" altLang="en-US" sz="3600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どこも　いきません。</a:t>
            </a:r>
          </a:p>
          <a:p>
            <a:pPr marL="620712" indent="0">
              <a:buNone/>
            </a:pPr>
            <a:endParaRPr lang="ja-JP" altLang="en-US" sz="3600" b="1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050" name="Picture 2" descr="横になってスマホを使う人のイラスト | かわいいフリー素材集 いらすと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17" y="3144697"/>
            <a:ext cx="4546575" cy="35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8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09" y="876449"/>
            <a:ext cx="3263182" cy="3451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96" y="4744487"/>
            <a:ext cx="7590808" cy="8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7" y="826199"/>
            <a:ext cx="3143625" cy="3313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4187" y="500079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郵便局へ　行きます。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00" y="5108512"/>
            <a:ext cx="600165" cy="369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9253" y="4769959"/>
            <a:ext cx="248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ゆうびんきょく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56788" y="4769958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980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78" y="934178"/>
            <a:ext cx="3286044" cy="3360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4187" y="500079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デパート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へ　行きます。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00" y="5108512"/>
            <a:ext cx="600165" cy="369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6756" y="4777586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い</a:t>
            </a:r>
            <a:endParaRPr lang="en-US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6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93" y="938133"/>
            <a:ext cx="3097614" cy="3251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4187" y="500079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銀行へ　行きます。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00" y="5108512"/>
            <a:ext cx="600165" cy="369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6209" y="4794296"/>
            <a:ext cx="248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ぎんこう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1951" y="4794296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62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926" y="911173"/>
            <a:ext cx="3092147" cy="3220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4187" y="500079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美術館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へ　行きます。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00" y="5108512"/>
            <a:ext cx="600165" cy="369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6209" y="4769958"/>
            <a:ext cx="248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びじゅつかん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33638" y="4769958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94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65" y="900319"/>
            <a:ext cx="2998469" cy="3208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13" y="4632547"/>
            <a:ext cx="8833090" cy="726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88" y="5600619"/>
            <a:ext cx="4601396" cy="5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59" y="792338"/>
            <a:ext cx="2791855" cy="297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59" y="4680248"/>
            <a:ext cx="658159" cy="40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5846" y="4572528"/>
            <a:ext cx="5952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先月　どこへ　行きましたか。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3942" y="4372473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16" y="2997843"/>
            <a:ext cx="2233125" cy="770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73875" y="5484504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．．．アメリカへ　行きました。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08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9FE56B2-B6DE-F320-8A69-515AF5378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588855" y="2733732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E5C388D0-CDA4-9A54-2186-27A3ED953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2241673" y="273619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曜日イラスト／無料イラストなら「イラストAC」">
            <a:extLst>
              <a:ext uri="{FF2B5EF4-FFF2-40B4-BE49-F238E27FC236}">
                <a16:creationId xmlns:a16="http://schemas.microsoft.com/office/drawing/2014/main" id="{11566664-36BC-0A15-7213-5C3A0211F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3708892" y="2733731"/>
            <a:ext cx="1435243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02FD7F2-A0DE-6C91-C09F-281FB458E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5268240" y="2733729"/>
            <a:ext cx="156891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4111CD22-5776-F2E7-75E1-3D4068B78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6837158" y="2733729"/>
            <a:ext cx="1483388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C4E8321-C8EE-DED4-EBFB-F051F4938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8446048" y="274118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6DE90FC-E78F-1B49-A1EF-AF9E6405E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10000368" y="2724260"/>
            <a:ext cx="1435242" cy="13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2E9AE-D130-A4C2-ED45-4D2AE19139C5}"/>
              </a:ext>
            </a:extLst>
          </p:cNvPr>
          <p:cNvSpPr txBox="1"/>
          <p:nvPr/>
        </p:nvSpPr>
        <p:spPr>
          <a:xfrm>
            <a:off x="195567" y="200980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EA48C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日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B9ED1-7DF7-64FF-A770-59B8B29BA946}"/>
              </a:ext>
            </a:extLst>
          </p:cNvPr>
          <p:cNvSpPr txBox="1"/>
          <p:nvPr/>
        </p:nvSpPr>
        <p:spPr>
          <a:xfrm>
            <a:off x="1771654" y="200980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9751CB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月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9AC64-231E-35A9-4C6A-A16399DCC453}"/>
              </a:ext>
            </a:extLst>
          </p:cNvPr>
          <p:cNvSpPr txBox="1"/>
          <p:nvPr/>
        </p:nvSpPr>
        <p:spPr>
          <a:xfrm>
            <a:off x="3232150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F37D2D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火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84144-E884-BA36-13FE-76474DC36957}"/>
              </a:ext>
            </a:extLst>
          </p:cNvPr>
          <p:cNvSpPr txBox="1"/>
          <p:nvPr/>
        </p:nvSpPr>
        <p:spPr>
          <a:xfrm>
            <a:off x="4808237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11C1F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水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FB120-A0EF-2964-1F3A-E90BD5C48F66}"/>
              </a:ext>
            </a:extLst>
          </p:cNvPr>
          <p:cNvSpPr txBox="1"/>
          <p:nvPr/>
        </p:nvSpPr>
        <p:spPr>
          <a:xfrm>
            <a:off x="6348279" y="2022764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木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6C2DC-155A-00C2-7E84-B31ABFBEC7DF}"/>
              </a:ext>
            </a:extLst>
          </p:cNvPr>
          <p:cNvSpPr txBox="1"/>
          <p:nvPr/>
        </p:nvSpPr>
        <p:spPr>
          <a:xfrm>
            <a:off x="7984574" y="2022765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FFC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金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008AA-F3D2-ACC1-4FE2-FF27C3DBE428}"/>
              </a:ext>
            </a:extLst>
          </p:cNvPr>
          <p:cNvSpPr txBox="1"/>
          <p:nvPr/>
        </p:nvSpPr>
        <p:spPr>
          <a:xfrm>
            <a:off x="9554030" y="2050347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accent4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土</a:t>
            </a:r>
            <a:r>
              <a:rPr lang="ja-JP" altLang="en-US" sz="36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曜日</a:t>
            </a:r>
            <a:endParaRPr lang="en-US" sz="3600" b="1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62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32" y="1035260"/>
            <a:ext cx="2799476" cy="2931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95" y="3314700"/>
            <a:ext cx="3815396" cy="652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320" y="4700927"/>
            <a:ext cx="658159" cy="4050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7907" y="4593207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きの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うの　午後　どこへ　行きましたか。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147" y="4393152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73875" y="5484504"/>
            <a:ext cx="5952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．．．図書館へ　行き</a:t>
            </a:r>
            <a:r>
              <a:rPr lang="ja-JP" altLang="en-US" sz="3200" b="1" dirty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ました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0471" y="5284449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としょかん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14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66" y="1062220"/>
            <a:ext cx="2911413" cy="3049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76" y="3483980"/>
            <a:ext cx="3907267" cy="627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320" y="4700927"/>
            <a:ext cx="658159" cy="405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7907" y="4593207"/>
            <a:ext cx="760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来週の　月曜日　どこへ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3875" y="5484504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．．．パワーでんきへ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147" y="4393152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96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715" y="961857"/>
            <a:ext cx="2881429" cy="299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77" y="3314700"/>
            <a:ext cx="3890646" cy="643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320" y="4700927"/>
            <a:ext cx="658159" cy="405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7907" y="4593207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先週の　</a:t>
            </a:r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曜日　どこへ　行きましたか。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7172" y="5520259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．．．どこも　行きませんでした。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3147" y="4393152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582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船のイラスト | 無料のフリー素材 イラストエ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34" y="119786"/>
            <a:ext cx="5373640" cy="43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飛行機のイラスト | フリーイラスト素材集｜ちょうどいい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4" y="325058"/>
            <a:ext cx="5325971" cy="3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1778433" y="529248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飛行機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2639" y="467558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ひこうき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667806" y="529248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1594" y="467558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ふね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897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鉄道の点検は列車にお任せ 首都圏でハイテク車両活躍中：朝日新聞デジタル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4" y="365758"/>
            <a:ext cx="6038915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日本の地下鉄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19" y="365758"/>
            <a:ext cx="5359537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flipH="1">
            <a:off x="1629924" y="545307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電車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7473" y="4902697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でんしゃ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7705604" y="545307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地下鉄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3153" y="4902697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ちかてつ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79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台湾新幹線の製造価格｢3倍も高い｣カラクリ | 海外 | 東洋経済オンライン | 社会をよくする経済ニュー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" y="1440620"/>
            <a:ext cx="6759285" cy="3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8264165" y="3523752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新幹線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8084" y="2877421"/>
            <a:ext cx="378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しんかんせん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360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船のイラスト | 無料のフリー素材 イラストエ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34" y="119786"/>
            <a:ext cx="5373640" cy="43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飛行機のイラスト | フリーイラスト素材集｜ちょうどいい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4" y="325058"/>
            <a:ext cx="5325971" cy="3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1778433" y="529248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飛行機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2639" y="467558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ひこうき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667806" y="529248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1594" y="467558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ふね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2355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鉄道の点検は列車にお任せ 首都圏でハイテク車両活躍中：朝日新聞デジタル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4" y="365758"/>
            <a:ext cx="6038915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日本の地下鉄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19" y="365758"/>
            <a:ext cx="5359537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flipH="1">
            <a:off x="1629924" y="545307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電車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7473" y="4902697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でんしゃ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7705604" y="545307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地下鉄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3153" y="4902697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ちかてつ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1082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台湾新幹線の製造価格｢3倍も高い｣カラクリ | 海外 | 東洋経済オンライン | 社会をよくする経済ニュー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" y="1440620"/>
            <a:ext cx="6759285" cy="3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8264165" y="3523752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新幹線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8084" y="2877421"/>
            <a:ext cx="378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しんかんせん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922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飛行機のイラスト | フリーイラスト素材集｜ちょうどいい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14" y="772530"/>
            <a:ext cx="5325971" cy="3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4517477" y="478620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飛行機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7" name="Picture 4" descr="船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80" y="567258"/>
            <a:ext cx="5373640" cy="43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flipH="1">
            <a:off x="4798428" y="478620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1" name="Picture 6" descr="鉄道の点検は列車にお任せ 首都圏でハイテク車両活躍中：朝日新聞デジタル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18" y="567258"/>
            <a:ext cx="6038915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flipH="1">
            <a:off x="4674681" y="482471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電車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3" name="Picture 8" descr="日本の地下鉄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48" y="567258"/>
            <a:ext cx="5359537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4721676" y="482471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地下鉄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5" name="Picture 10" descr="台湾新幹線の製造価格｢3倍も高い｣カラクリ | 海外 | 東洋経済オンライン | 社会をよくする経済ニュース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57" y="676035"/>
            <a:ext cx="6759285" cy="3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4597929" y="481518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新幹線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7" name="Picture 6" descr="飛行機のイラスト | フリーイラスト素材集｜ちょうどいい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14" y="747861"/>
            <a:ext cx="5325971" cy="3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flipH="1">
            <a:off x="4517477" y="476153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飛行機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19" name="Picture 4" descr="船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80" y="542589"/>
            <a:ext cx="5373640" cy="43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 flipH="1">
            <a:off x="4798428" y="476153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1" name="Picture 6" descr="鉄道の点検は列車にお任せ 首都圏でハイテク車両活躍中：朝日新聞デジタル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18" y="542589"/>
            <a:ext cx="6038915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 flipH="1">
            <a:off x="4674681" y="480004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電車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3" name="Picture 8" descr="日本の地下鉄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48" y="542589"/>
            <a:ext cx="5359537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flipH="1">
            <a:off x="4721676" y="480004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地下鉄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5" name="Picture 10" descr="台湾新幹線の製造価格｢3倍も高い｣カラクリ | 海外 | 東洋経済オンライン | 社会をよくする経済ニュース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57" y="651366"/>
            <a:ext cx="6759285" cy="3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 flipH="1">
            <a:off x="4597929" y="479051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新幹線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7" name="Picture 6" descr="鉄道の点検は列車にお任せ 首都圏でハイテク車両活躍中：朝日新聞デジタル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94" y="598797"/>
            <a:ext cx="6038915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 flipH="1">
            <a:off x="4674122" y="467101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電車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1" name="Picture 6" descr="飛行機のイラスト | フリーイラスト素材集｜ちょうどいい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49" y="780522"/>
            <a:ext cx="5325971" cy="3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 flipH="1">
            <a:off x="4519947" y="479419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飛行機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3" name="Picture 10" descr="台湾新幹線の製造価格｢3倍も高い｣カラクリ | 海外 | 東洋経済オンライン | 社会をよくする経済ニュース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83" y="626697"/>
            <a:ext cx="6759285" cy="3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flipH="1">
            <a:off x="4564472" y="477667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新幹線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5" name="Picture 8" descr="日本の地下鉄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14" y="598797"/>
            <a:ext cx="5359537" cy="40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 flipH="1">
            <a:off x="4530042" y="4856252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地下鉄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7" name="Picture 4" descr="船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16" y="596240"/>
            <a:ext cx="5373640" cy="43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 flipH="1">
            <a:off x="4716464" y="481518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2" grpId="0"/>
      <p:bldP spid="12" grpId="1"/>
      <p:bldP spid="14" grpId="0"/>
      <p:bldP spid="14" grpId="1"/>
      <p:bldP spid="16" grpId="0"/>
      <p:bldP spid="16" grpId="1"/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8" grpId="0"/>
      <p:bldP spid="28" grpId="1"/>
      <p:bldP spid="32" grpId="0"/>
      <p:bldP spid="32" grpId="1"/>
      <p:bldP spid="34" grpId="0"/>
      <p:bldP spid="34" grpId="1"/>
      <p:bldP spid="36" grpId="0"/>
      <p:bldP spid="36" grpId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9AADBEA-D5D9-82BB-6C19-D02BA069D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962356" y="2366317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9B992F0F-76F6-769A-FF56-50A87C801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999149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6B1E20A-50A6-8D6C-282D-E9949F282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5035942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5A331F2-8E7D-85F8-073B-825C1E1FD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962356" y="2367803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B1567E7-2F2C-03B7-212A-480E21D6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997616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88961CA-C3F1-3B14-1B6A-429948496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813694" y="2350424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曜日イラスト／無料イラストなら「イラストAC」">
            <a:extLst>
              <a:ext uri="{FF2B5EF4-FFF2-40B4-BE49-F238E27FC236}">
                <a16:creationId xmlns:a16="http://schemas.microsoft.com/office/drawing/2014/main" id="{1BDE02E2-7261-4B5C-2B8A-95B431420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924817" y="2350424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F82F35A-1A61-5195-C96F-86BF3479C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923284" y="2366317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9C92B4F-FB19-6D57-27A1-4F1214570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812160" y="2383696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12DDCA93-98DA-3CA4-6A24-4B7C83F33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885725" y="2383696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3F0D44F5-E36E-0FEA-D5F3-AA5EC5E73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774600" y="2399589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曜日イラスト／無料イラストなら「イラストAC」">
            <a:extLst>
              <a:ext uri="{FF2B5EF4-FFF2-40B4-BE49-F238E27FC236}">
                <a16:creationId xmlns:a16="http://schemas.microsoft.com/office/drawing/2014/main" id="{8E83E571-53A0-6A00-D23C-022ABFFB1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828629" y="2413996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78EA29DF-1317-E873-EE2B-3B02E245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839174" y="2428403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F42901E3-AF28-F998-790C-D3FD860A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791835" y="2421943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ED7D3B4C-65B2-6823-F323-2BF56C0DE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9" r="13571"/>
          <a:stretch/>
        </p:blipFill>
        <p:spPr bwMode="auto">
          <a:xfrm>
            <a:off x="4785911" y="2445731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曜日イラスト／無料イラストなら「イラストAC」">
            <a:extLst>
              <a:ext uri="{FF2B5EF4-FFF2-40B4-BE49-F238E27FC236}">
                <a16:creationId xmlns:a16="http://schemas.microsoft.com/office/drawing/2014/main" id="{C32BBA48-CE69-B9A6-3EF6-11B22B47B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743192" y="2452191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5257DD80-E90F-1CDD-471C-6D6E44D5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701036" y="2488900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D6797519-7F02-EB05-77DD-CC9FFFD1E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764056" y="2517714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7779E85-B48B-703B-AD90-3A5E0FF78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740891" y="2496846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B84056A1-0D37-A506-37AD-8B4D31F4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687628" y="2475979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C446D893-6BD0-7534-888E-D3CCD2DC5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r="42947"/>
          <a:stretch/>
        </p:blipFill>
        <p:spPr bwMode="auto">
          <a:xfrm>
            <a:off x="4744519" y="2480953"/>
            <a:ext cx="2267287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AFDBFD0B-CE6A-5B57-7EB8-D3150D87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0" r="28350"/>
          <a:stretch/>
        </p:blipFill>
        <p:spPr bwMode="auto">
          <a:xfrm>
            <a:off x="4810628" y="2444244"/>
            <a:ext cx="2193699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曜日イラスト／無料イラストなら「イラストAC」">
            <a:extLst>
              <a:ext uri="{FF2B5EF4-FFF2-40B4-BE49-F238E27FC236}">
                <a16:creationId xmlns:a16="http://schemas.microsoft.com/office/drawing/2014/main" id="{E6E9F891-7716-7376-966F-542074D01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4" r="72506"/>
          <a:stretch/>
        </p:blipFill>
        <p:spPr bwMode="auto">
          <a:xfrm>
            <a:off x="4717502" y="2452139"/>
            <a:ext cx="2193700" cy="21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4FFE545C-AB25-70A7-AD52-C5BDB5856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0"/>
          <a:stretch/>
        </p:blipFill>
        <p:spPr bwMode="auto">
          <a:xfrm>
            <a:off x="4784359" y="2487413"/>
            <a:ext cx="2192166" cy="21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74CFC03F-4422-1CDD-E4E9-501AC597D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r="57284"/>
          <a:stretch/>
        </p:blipFill>
        <p:spPr bwMode="auto">
          <a:xfrm>
            <a:off x="4616926" y="2511150"/>
            <a:ext cx="2415947" cy="21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曜日イラスト／無料イラストなら「イラストAC」">
            <a:extLst>
              <a:ext uri="{FF2B5EF4-FFF2-40B4-BE49-F238E27FC236}">
                <a16:creationId xmlns:a16="http://schemas.microsoft.com/office/drawing/2014/main" id="{86A487FE-F64F-E829-092E-E599481D4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80"/>
          <a:stretch/>
        </p:blipFill>
        <p:spPr bwMode="auto">
          <a:xfrm>
            <a:off x="4716734" y="2482439"/>
            <a:ext cx="2266504" cy="21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7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大栃線（路線バス）｜高速バス・路線バス「JR四国バス」公式サ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7" y="1166868"/>
            <a:ext cx="5006734" cy="34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空港への移動や観光にも便利！錦糸町で利用できるタクシー会社 | Pathee(パシー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33" y="1167233"/>
            <a:ext cx="5154633" cy="34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1796535" y="48949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バス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7712044" y="48949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タクシー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2134540" y="529980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自転車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3858" y="4774501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じてんしゃ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003495" y="529980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歩いて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9672" y="4753266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あ</a:t>
            </a:r>
            <a:r>
              <a:rPr lang="ja-JP" altLang="en-US" sz="3600" b="1" dirty="0" smtClean="0"/>
              <a:t>る</a:t>
            </a:r>
            <a:endParaRPr lang="en-US" sz="3600" b="1" dirty="0"/>
          </a:p>
        </p:txBody>
      </p:sp>
      <p:pic>
        <p:nvPicPr>
          <p:cNvPr id="15362" name="Picture 2" descr="ビビ・L（Panasonic）／125,000円（税込） | サイクルショップ オギヤマ｜日本初の電動アシスト自転車専門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9" y="734530"/>
            <a:ext cx="5897984" cy="334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歩く男性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58" y="399626"/>
            <a:ext cx="2572695" cy="4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3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大栃線（路線バス）｜高速バス・路線バス「JR四国バス」公式サ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7" y="1166868"/>
            <a:ext cx="5006734" cy="34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空港への移動や観光にも便利！錦糸町で利用できるタクシー会社 | Pathee(パシー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33" y="1167233"/>
            <a:ext cx="5154633" cy="34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1796535" y="48949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バス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7712044" y="489493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タクシー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2134540" y="529980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自転車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3858" y="4774501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じてんしゃ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003495" y="529980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歩いて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9672" y="4753266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あ</a:t>
            </a:r>
            <a:r>
              <a:rPr lang="ja-JP" altLang="en-US" sz="3600" b="1" dirty="0" smtClean="0"/>
              <a:t>る</a:t>
            </a:r>
            <a:endParaRPr lang="en-US" sz="3600" b="1" dirty="0"/>
          </a:p>
        </p:txBody>
      </p:sp>
      <p:pic>
        <p:nvPicPr>
          <p:cNvPr id="15362" name="Picture 2" descr="ビビ・L（Panasonic）／125,000円（税込） | サイクルショップ オギヤマ｜日本初の電動アシスト自転車専門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9" y="734530"/>
            <a:ext cx="5897984" cy="334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歩く男性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58" y="399626"/>
            <a:ext cx="2572695" cy="4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5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大栃線（路線バス）｜高速バス・路線バス「JR四国バス」公式サ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93" y="1316723"/>
            <a:ext cx="5793813" cy="401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空港への移動や観光にも便利！錦糸町で利用できるタクシー会社 | Pathee(パシー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93" y="1455872"/>
            <a:ext cx="5759067" cy="38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ビビ・L（Panasonic）／125,000円（税込） | サイクルショップ オギヤマ｜日本初の電動アシスト自転車専門店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85" y="1368935"/>
            <a:ext cx="6908881" cy="39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歩く男性のイラスト | かわいいフリー素材集 いらすと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71" y="598452"/>
            <a:ext cx="3095857" cy="482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flipH="1">
            <a:off x="4741024" y="542629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自転車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4741024" y="540931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歩いて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649193" y="5426299"/>
            <a:ext cx="285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自転車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2" name="Picture 2" descr="ビビ・L（Panasonic）／125,000円（税込） | サイクルショップ オギヤマ｜日本初の電動アシスト自転車専門店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75" y="1539433"/>
            <a:ext cx="6608003" cy="37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大栃線（路線バス）｜高速バス・路線バス「JR四国バス」公式サ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42" y="1226606"/>
            <a:ext cx="5712791" cy="39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空港への移動や観光にも便利！錦糸町で利用できるタクシー会社 | Pathee(パシー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716" y="1113141"/>
            <a:ext cx="6050567" cy="407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 flipH="1">
            <a:off x="4611899" y="5417807"/>
            <a:ext cx="3115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歩いて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8" name="Picture 6" descr="歩く男性のイラスト | かわいいフリー素材集 いらすと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99" y="598452"/>
            <a:ext cx="2957673" cy="46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3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0652" y="2572355"/>
            <a:ext cx="3978611" cy="2363034"/>
          </a:xfrm>
          <a:prstGeom prst="rect">
            <a:avLst/>
          </a:prstGeom>
          <a:ln w="285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dirty="0" smtClean="0">
                <a:sym typeface="Wingdings" panose="05000000000000000000" pitchFamily="2" charset="2"/>
              </a:rPr>
              <a:t> </a:t>
            </a:r>
            <a:r>
              <a:rPr lang="ja-JP" altLang="en-US" sz="4800" dirty="0" smtClean="0"/>
              <a:t>いきます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 </a:t>
            </a:r>
            <a:r>
              <a:rPr lang="ja-JP" altLang="en-US" sz="4800" dirty="0" smtClean="0"/>
              <a:t>き</a:t>
            </a:r>
            <a:r>
              <a:rPr lang="ja-JP" altLang="en-US" sz="4800" dirty="0"/>
              <a:t>ま</a:t>
            </a:r>
            <a:r>
              <a:rPr lang="ja-JP" altLang="en-US" sz="4800" dirty="0" smtClean="0"/>
              <a:t>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 </a:t>
            </a:r>
            <a:r>
              <a:rPr lang="ja-JP" altLang="en-US" sz="4800" dirty="0" smtClean="0"/>
              <a:t>か</a:t>
            </a:r>
            <a:r>
              <a:rPr lang="ja-JP" altLang="en-US" sz="4800" dirty="0"/>
              <a:t>えります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04740" y="1024191"/>
            <a:ext cx="226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ひこうき</a:t>
            </a:r>
            <a:endParaRPr lang="en-US" sz="4000" dirty="0">
              <a:solidFill>
                <a:srgbClr val="FF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6593" y="1492639"/>
            <a:ext cx="2281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ふね</a:t>
            </a:r>
            <a:endParaRPr lang="en-US" sz="4000" dirty="0">
              <a:solidFill>
                <a:srgbClr val="00B05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597" y="2222546"/>
            <a:ext cx="242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7030A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でんしゃ</a:t>
            </a:r>
            <a:endParaRPr lang="en-US" sz="4000" dirty="0">
              <a:solidFill>
                <a:srgbClr val="7030A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3825" y="2572355"/>
            <a:ext cx="289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70C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ちかてつ</a:t>
            </a:r>
            <a:endParaRPr lang="en-US" sz="4000" dirty="0">
              <a:solidFill>
                <a:srgbClr val="0070C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195" y="3452619"/>
            <a:ext cx="377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しんかんせん</a:t>
            </a:r>
            <a:endParaRPr lang="en-US" sz="4000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8852" y="5328382"/>
            <a:ext cx="28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FFC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じてんしゃ</a:t>
            </a:r>
            <a:endParaRPr lang="en-US" sz="4000" dirty="0">
              <a:solidFill>
                <a:srgbClr val="FFC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425" y="4620496"/>
            <a:ext cx="260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タクシー</a:t>
            </a:r>
            <a:endParaRPr lang="en-US"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4304" y="4302850"/>
            <a:ext cx="28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accent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バス</a:t>
            </a:r>
            <a:endParaRPr lang="en-US" sz="4000" dirty="0">
              <a:solidFill>
                <a:schemeClr val="accent2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41215" y="2947819"/>
            <a:ext cx="1993890" cy="1708974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 smtClean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で</a:t>
            </a:r>
            <a:endParaRPr lang="en-US" sz="96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86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0" grpId="0"/>
      <p:bldP spid="11" grpId="0"/>
      <p:bldP spid="12" grpId="0"/>
      <p:bldP spid="13" grpId="0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88" y="317704"/>
            <a:ext cx="1093078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3. N(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phương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tiện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giao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thông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) + 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/>
            </a:r>
            <a:b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	+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 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来ます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帰ります。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89" y="1643266"/>
            <a:ext cx="10930780" cy="49912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いみ</a:t>
            </a:r>
            <a:r>
              <a:rPr lang="ja-JP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：</a:t>
            </a:r>
            <a:r>
              <a:rPr lang="vi-VN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Đi/ đến/ về </a:t>
            </a: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bằng</a:t>
            </a:r>
            <a:r>
              <a:rPr lang="vi-VN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phương tiện gì</a:t>
            </a:r>
            <a:endParaRPr lang="en-US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れい：</a:t>
            </a:r>
            <a:endParaRPr lang="en-US" altLang="ja-JP" b="1" dirty="0" smtClean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198563" indent="-457200">
              <a:lnSpc>
                <a:spcPct val="1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でんしゃ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行きます。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198563" indent="-457200">
              <a:lnSpc>
                <a:spcPct val="1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バス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がっこう</a:t>
            </a:r>
            <a:r>
              <a:rPr lang="ja-JP" altLang="en-US" b="1" dirty="0" smtClean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へ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行きます。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198563" indent="-457200">
              <a:lnSpc>
                <a:spcPct val="100000"/>
              </a:lnSpc>
              <a:buFont typeface="+mj-lt"/>
              <a:buAutoNum type="arabicPeriod"/>
            </a:pP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じてんしゃ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かいしゃ</a:t>
            </a:r>
            <a:r>
              <a:rPr lang="ja-JP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へ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行きます。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</a:t>
            </a:r>
            <a:r>
              <a:rPr lang="en-US" altLang="ja-JP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Khi </a:t>
            </a:r>
            <a:r>
              <a:rPr lang="en-US" altLang="ja-JP" b="1" i="1" u="sng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 bộ</a:t>
            </a:r>
            <a:r>
              <a:rPr lang="en-US" altLang="ja-JP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thì dùng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「あるいて」</a:t>
            </a:r>
            <a:r>
              <a:rPr lang="en-US" altLang="ja-JP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không</a:t>
            </a:r>
            <a:r>
              <a:rPr lang="en-US" altLang="ja-JP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kèm trợ từ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「で」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え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きか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ら　あ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るい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て　か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えりま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す。</a:t>
            </a:r>
            <a: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/>
            </a:r>
            <a:br>
              <a:rPr lang="ja-JP" altLang="en-US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vi-VN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7305" y="5910610"/>
            <a:ext cx="7708307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(?) </a:t>
            </a:r>
            <a:r>
              <a:rPr lang="ja-JP" alt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なん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＋</a:t>
            </a:r>
            <a:r>
              <a:rPr lang="ja-JP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で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＋行きます</a:t>
            </a:r>
            <a:r>
              <a:rPr lang="en-US" altLang="ja-JP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来ます</a:t>
            </a:r>
            <a:r>
              <a:rPr lang="en-US" altLang="ja-JP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r>
              <a:rPr lang="ja-JP" altLang="en-US" sz="28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</a:t>
            </a:r>
            <a:r>
              <a:rPr lang="ja-JP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か</a:t>
            </a:r>
            <a:r>
              <a:rPr lang="ja-JP" altLang="en-US" sz="28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vi-VN" sz="28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74" name="Picture 2" descr="スクールバス・通学バスのイラスト | かわいいフリー素材集 いらすと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63" y="1957780"/>
            <a:ext cx="3371218" cy="17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061" y="823318"/>
            <a:ext cx="3115877" cy="3282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67" y="4417159"/>
            <a:ext cx="7917866" cy="685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015" y="5476430"/>
            <a:ext cx="4221846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6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06" y="838561"/>
            <a:ext cx="3097188" cy="3201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23" y="4684976"/>
            <a:ext cx="797008" cy="405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2210" y="4577256"/>
            <a:ext cx="6709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何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　学校へ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3776" y="4381194"/>
            <a:ext cx="72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52209" y="5503660"/>
            <a:ext cx="6709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．．．自転車で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6208" y="5297418"/>
            <a:ext cx="1953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じてんしゃ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52210" y="4372401"/>
            <a:ext cx="98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なん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52749" y="4372401"/>
            <a:ext cx="202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がっこう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519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23" y="4684976"/>
            <a:ext cx="658159" cy="405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2210" y="4577256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何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　東京へ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423" y="4372401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52209" y="550366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．．．飛行機で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6208" y="5297418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ひこうき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52210" y="4372401"/>
            <a:ext cx="81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なん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7" y="644027"/>
            <a:ext cx="3244285" cy="3408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2749" y="4372401"/>
            <a:ext cx="16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とうきょう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062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6045" y="2517537"/>
            <a:ext cx="1145991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2361957" y="2372257"/>
            <a:ext cx="299103" cy="290557"/>
          </a:xfrm>
          <a:prstGeom prst="flowChartConnector">
            <a:avLst/>
          </a:prstGeom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0691" y="2372257"/>
            <a:ext cx="299103" cy="290557"/>
          </a:xfrm>
          <a:prstGeom prst="flowChartConnector">
            <a:avLst/>
          </a:prstGeom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9378294" y="2372257"/>
            <a:ext cx="299103" cy="290557"/>
          </a:xfrm>
          <a:prstGeom prst="flowChartConnector">
            <a:avLst/>
          </a:prstGeom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500643" y="1837671"/>
            <a:ext cx="10865" cy="534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520566" y="1852601"/>
            <a:ext cx="10865" cy="534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1156532" y="728246"/>
            <a:ext cx="2709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先</a:t>
            </a:r>
            <a:endParaRPr lang="en-US" altLang="ja-JP" sz="8000" b="1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55266" y="706196"/>
            <a:ext cx="2709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今</a:t>
            </a:r>
            <a:endParaRPr lang="en-US" altLang="ja-JP" sz="8000" b="1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8165590" y="706196"/>
            <a:ext cx="2709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 smtClean="0">
                <a:solidFill>
                  <a:srgbClr val="C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来</a:t>
            </a:r>
            <a:endParaRPr lang="en-US" altLang="ja-JP" sz="8000" b="1" dirty="0">
              <a:solidFill>
                <a:srgbClr val="C0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103013" y="1859721"/>
            <a:ext cx="10865" cy="534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43957" y="3026182"/>
            <a:ext cx="72973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54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週</a:t>
            </a:r>
            <a:r>
              <a:rPr lang="en-US" altLang="ja-JP" sz="54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ja-JP" altLang="en-US" sz="5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しゅう</a:t>
            </a:r>
            <a:endParaRPr lang="en-US" altLang="ja-JP" sz="5400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5400" dirty="0" smtClean="0">
                <a:solidFill>
                  <a:schemeClr val="accent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月</a:t>
            </a:r>
            <a:r>
              <a:rPr lang="en-US" altLang="ja-JP" sz="5400" dirty="0" smtClean="0">
                <a:solidFill>
                  <a:schemeClr val="accent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ja-JP" altLang="en-US" sz="5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つき、がつ、げつ</a:t>
            </a:r>
            <a:endParaRPr lang="en-US" altLang="ja-JP" sz="5400" dirty="0" smtClean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5400" dirty="0" smtClean="0">
                <a:solidFill>
                  <a:schemeClr val="accent5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年</a:t>
            </a:r>
            <a:r>
              <a:rPr lang="en-US" altLang="ja-JP" sz="5400" dirty="0" smtClean="0">
                <a:solidFill>
                  <a:schemeClr val="accent5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 </a:t>
            </a:r>
            <a:r>
              <a:rPr lang="ja-JP" altLang="en-US" sz="54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とし、ねん</a:t>
            </a:r>
            <a:endParaRPr lang="en-US" sz="5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58200" y="4419600"/>
            <a:ext cx="1508760" cy="10820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999212" y="278730"/>
            <a:ext cx="108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らい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43312" y="270150"/>
            <a:ext cx="108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こん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87818" y="278729"/>
            <a:ext cx="108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/>
              <a:t>せん</a:t>
            </a:r>
            <a:endParaRPr lang="en-US" sz="3200" b="1" dirty="0"/>
          </a:p>
        </p:txBody>
      </p:sp>
      <p:sp>
        <p:nvSpPr>
          <p:cNvPr id="17" name="Rectangle 16"/>
          <p:cNvSpPr/>
          <p:nvPr/>
        </p:nvSpPr>
        <p:spPr>
          <a:xfrm>
            <a:off x="6373239" y="5661498"/>
            <a:ext cx="1508760" cy="10820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6" grpId="0"/>
      <p:bldP spid="27" grpId="0"/>
      <p:bldP spid="28" grpId="0"/>
      <p:bldP spid="5" grpId="0" animBg="1"/>
      <p:bldP spid="2" grpId="0"/>
      <p:bldP spid="15" grpId="0"/>
      <p:bldP spid="16" grpId="0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37" y="614973"/>
            <a:ext cx="3255925" cy="3401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53" y="4666627"/>
            <a:ext cx="658159" cy="40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1740" y="4558907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何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　九州へ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9813" y="4354052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13713" y="5489304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．．．船で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9222" y="5296654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ふね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01740" y="4354052"/>
            <a:ext cx="81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なん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38554" y="4337432"/>
            <a:ext cx="183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きゅうしゅう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537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65" y="4666627"/>
            <a:ext cx="658159" cy="40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9452" y="4558907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何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　</a:t>
            </a:r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駅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2200" y="4354052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00024" y="5449215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．．．歩いて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1479" y="5249160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ある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99452" y="4354052"/>
            <a:ext cx="81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なん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95979" y="4354052"/>
            <a:ext cx="799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えき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27" y="565622"/>
            <a:ext cx="3151208" cy="32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友達／おしゃべり／女性2人のイラスト | 無料のフリー素材 イラストエ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4" y="669281"/>
            <a:ext cx="4484298" cy="40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H="1">
            <a:off x="1752599" y="536606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人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1917" y="4799345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ひと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058064" y="536606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友達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5613" y="479519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ともだち</a:t>
            </a:r>
            <a:endParaRPr lang="en-US" sz="3600" b="1" dirty="0"/>
          </a:p>
        </p:txBody>
      </p:sp>
      <p:pic>
        <p:nvPicPr>
          <p:cNvPr id="17420" name="Picture 12" descr="パーカーを着た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2" y="561521"/>
            <a:ext cx="2565722" cy="38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16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笑う男性のイラスト（5段階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59" y="578570"/>
            <a:ext cx="2956470" cy="39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彼氏にかわいいと言われるけど嬉しくない！】素直に喜ぶためには？ | ラブハ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826"/>
            <a:ext cx="4926311" cy="46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2023359" y="553107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1231" y="5043684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かれ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7114460" y="555510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彼女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563" y="506356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かのじょ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7753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赤ちゃんと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97" y="639992"/>
            <a:ext cx="3988332" cy="370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一人が好きな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07" y="405114"/>
            <a:ext cx="5174561" cy="47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1895176" y="459664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家族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6945" y="5427643"/>
            <a:ext cx="3306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かぞく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7240920" y="459664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一</a:t>
            </a:r>
            <a:r>
              <a:rPr lang="ja-JP" altLang="en-US" sz="4800" b="1" dirty="0" smtClean="0">
                <a:solidFill>
                  <a:srgbClr val="C00000"/>
                </a:solidFill>
              </a:rPr>
              <a:t>人で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0920" y="5423489"/>
            <a:ext cx="2709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/>
              <a:t>ひとりで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4062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友達／おしゃべり／女性2人のイラスト | 無料のフリー素材 イラストエイ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4" y="669281"/>
            <a:ext cx="4484298" cy="40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H="1">
            <a:off x="1752599" y="536606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人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1917" y="4799345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ひと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058064" y="536606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友達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5613" y="4795191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ともだち</a:t>
            </a:r>
            <a:endParaRPr lang="en-US" sz="3600" b="1" dirty="0"/>
          </a:p>
        </p:txBody>
      </p:sp>
      <p:pic>
        <p:nvPicPr>
          <p:cNvPr id="17420" name="Picture 12" descr="パーカーを着た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2" y="561521"/>
            <a:ext cx="2565722" cy="38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58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笑う男性のイラスト（5段階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59" y="578570"/>
            <a:ext cx="2956470" cy="39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彼氏にかわいいと言われるけど嬉しくない！】素直に喜ぶためには？ | ラブハ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826"/>
            <a:ext cx="4926311" cy="46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2023359" y="5531070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1231" y="5043684"/>
            <a:ext cx="330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かれ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7114460" y="555510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彼女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563" y="5063565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かのじょ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417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赤ちゃんと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97" y="639992"/>
            <a:ext cx="3988332" cy="370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一人が好きな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07" y="405114"/>
            <a:ext cx="5174561" cy="47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1895176" y="459664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家族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6945" y="5427643"/>
            <a:ext cx="3306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かぞく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7240920" y="459664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一</a:t>
            </a:r>
            <a:r>
              <a:rPr lang="ja-JP" altLang="en-US" sz="4800" b="1" dirty="0" smtClean="0">
                <a:solidFill>
                  <a:srgbClr val="C00000"/>
                </a:solidFill>
              </a:rPr>
              <a:t>人で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0920" y="5423489"/>
            <a:ext cx="2709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/>
              <a:t>ひとりで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832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741024" y="555878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人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5" name="Picture 12" descr="パーカーを着た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09" y="595914"/>
            <a:ext cx="3138669" cy="471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友達／おしゃべり／女性2人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31" y="289228"/>
            <a:ext cx="5629963" cy="50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4763937" y="555878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友達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8" name="Picture 2" descr="笑う男性のイラスト（5段階） | かわいいフリー素材集 いらすと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92" y="387642"/>
            <a:ext cx="3676640" cy="49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flipH="1">
            <a:off x="4707201" y="559381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4" name="Picture 4" descr="彼氏にかわいいと言われるけど嬉しくない！】素直に喜ぶためには？ | ラブハウ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59" y="289228"/>
            <a:ext cx="5776758" cy="54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 flipH="1">
            <a:off x="4806577" y="546474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彼女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6" name="Picture 2" descr="赤ちゃんと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65" y="773066"/>
            <a:ext cx="4928893" cy="457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 flipH="1">
            <a:off x="4753413" y="553539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家族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28" name="Picture 4" descr="一人が好きな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87" y="1215059"/>
            <a:ext cx="5174561" cy="47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 flipH="1">
            <a:off x="4663500" y="540659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一</a:t>
            </a:r>
            <a:r>
              <a:rPr lang="ja-JP" altLang="en-US" sz="4800" b="1" dirty="0" smtClean="0">
                <a:solidFill>
                  <a:srgbClr val="C00000"/>
                </a:solidFill>
              </a:rPr>
              <a:t>人で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741024" y="555878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人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1" name="Picture 12" descr="パーカーを着た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09" y="595914"/>
            <a:ext cx="3138669" cy="471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友達／おしゃべり／女性2人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31" y="289228"/>
            <a:ext cx="5629963" cy="50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flipH="1">
            <a:off x="4763937" y="5558784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友達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4" name="Picture 2" descr="笑う男性のイラスト（5段階） | かわいいフリー素材集 いらすと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92" y="387642"/>
            <a:ext cx="3676640" cy="49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 flipH="1">
            <a:off x="4707201" y="5593815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6" name="Picture 4" descr="彼氏にかわいいと言われるけど嬉しくない！】素直に喜ぶためには？ | ラブハウ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59" y="289228"/>
            <a:ext cx="5776758" cy="54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 flipH="1">
            <a:off x="4806577" y="546474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彼女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38" name="Picture 2" descr="赤ちゃんと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65" y="773066"/>
            <a:ext cx="4928893" cy="457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flipH="1">
            <a:off x="4753413" y="5535396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家族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0" name="Picture 4" descr="一人が好きな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87" y="1215059"/>
            <a:ext cx="5174561" cy="47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 flipH="1">
            <a:off x="4663500" y="5406591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一</a:t>
            </a:r>
            <a:r>
              <a:rPr lang="ja-JP" altLang="en-US" sz="4800" b="1" dirty="0" smtClean="0">
                <a:solidFill>
                  <a:srgbClr val="C00000"/>
                </a:solidFill>
              </a:rPr>
              <a:t>人で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2" name="Picture 2" descr="赤ちゃんと家族のイラスト | かわいいフリー素材集 いらすと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09" y="807557"/>
            <a:ext cx="4852403" cy="45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flipH="1">
            <a:off x="4753413" y="5533817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家族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4" name="Picture 4" descr="彼氏にかわいいと言われるけど嬉しくない！】素直に喜ぶためには？ | ラブハウ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19" y="137034"/>
            <a:ext cx="5985204" cy="564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 flipH="1">
            <a:off x="4741024" y="5591602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彼女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4697293" y="5491248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人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47" name="Picture 12" descr="パーカーを着た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24" y="404361"/>
            <a:ext cx="3298175" cy="495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笑う男性のイラスト（5段階） | かわいいフリー素材集 いらすと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24" y="361792"/>
            <a:ext cx="3687220" cy="496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 flipH="1">
            <a:off x="4718142" y="5577119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彼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50" name="Picture 8" descr="友達／おしゃべり／女性2人のイラスト | 無料のフリー素材 イラストエイ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78" y="296345"/>
            <a:ext cx="5901663" cy="52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 flipH="1">
            <a:off x="4651111" y="5591602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>
                <a:solidFill>
                  <a:srgbClr val="C00000"/>
                </a:solidFill>
              </a:rPr>
              <a:t>友達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  <p:pic>
        <p:nvPicPr>
          <p:cNvPr id="52" name="Picture 4" descr="一人が好きな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331" y="1203591"/>
            <a:ext cx="5174561" cy="47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 flipH="1">
            <a:off x="4654144" y="5395123"/>
            <a:ext cx="270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C00000"/>
                </a:solidFill>
              </a:rPr>
              <a:t>一</a:t>
            </a:r>
            <a:r>
              <a:rPr lang="ja-JP" altLang="en-US" sz="4800" b="1" dirty="0" smtClean="0">
                <a:solidFill>
                  <a:srgbClr val="C00000"/>
                </a:solidFill>
              </a:rPr>
              <a:t>人で</a:t>
            </a:r>
            <a:endParaRPr lang="en-US" altLang="ja-JP" sz="4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25" grpId="0"/>
      <p:bldP spid="25" grpId="1"/>
      <p:bldP spid="27" grpId="0"/>
      <p:bldP spid="27" grpId="1"/>
      <p:bldP spid="29" grpId="0"/>
      <p:bldP spid="29" grpId="1"/>
      <p:bldP spid="30" grpId="0"/>
      <p:bldP spid="30" grpId="1"/>
      <p:bldP spid="33" grpId="0"/>
      <p:bldP spid="33" grpId="1"/>
      <p:bldP spid="35" grpId="0"/>
      <p:bldP spid="35" grpId="1"/>
      <p:bldP spid="37" grpId="0"/>
      <p:bldP spid="37" grpId="1"/>
      <p:bldP spid="39" grpId="0"/>
      <p:bldP spid="39" grpId="1"/>
      <p:bldP spid="41" grpId="0"/>
      <p:bldP spid="41" grpId="1"/>
      <p:bldP spid="43" grpId="0"/>
      <p:bldP spid="43" grpId="1"/>
      <p:bldP spid="45" grpId="0"/>
      <p:bldP spid="45" grpId="1"/>
      <p:bldP spid="46" grpId="0"/>
      <p:bldP spid="46" grpId="1"/>
      <p:bldP spid="49" grpId="0"/>
      <p:bldP spid="49" grpId="1"/>
      <p:bldP spid="51" grpId="0"/>
      <p:bldP spid="51" grpId="1"/>
      <p:bldP spid="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75235" y="2228037"/>
            <a:ext cx="3978611" cy="2363034"/>
          </a:xfrm>
          <a:prstGeom prst="rect">
            <a:avLst/>
          </a:prstGeom>
          <a:ln w="285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800" dirty="0" smtClean="0">
                <a:sym typeface="Wingdings" panose="05000000000000000000" pitchFamily="2" charset="2"/>
              </a:rPr>
              <a:t> </a:t>
            </a:r>
            <a:r>
              <a:rPr lang="ja-JP" altLang="en-US" sz="4800" dirty="0" smtClean="0"/>
              <a:t>いきます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 </a:t>
            </a:r>
            <a:r>
              <a:rPr lang="ja-JP" altLang="en-US" sz="4800" dirty="0" smtClean="0"/>
              <a:t>き</a:t>
            </a:r>
            <a:r>
              <a:rPr lang="ja-JP" altLang="en-US" sz="4800" dirty="0"/>
              <a:t>ま</a:t>
            </a:r>
            <a:r>
              <a:rPr lang="ja-JP" altLang="en-US" sz="4800" dirty="0" smtClean="0"/>
              <a:t>す</a:t>
            </a:r>
            <a:endParaRPr lang="en-US" altLang="ja-JP" sz="4800" dirty="0" smtClean="0"/>
          </a:p>
          <a:p>
            <a:r>
              <a:rPr lang="ja-JP" altLang="en-US" sz="4800" dirty="0" smtClean="0">
                <a:sym typeface="Wingdings" panose="05000000000000000000" pitchFamily="2" charset="2"/>
              </a:rPr>
              <a:t> </a:t>
            </a:r>
            <a:r>
              <a:rPr lang="ja-JP" altLang="en-US" sz="4800" dirty="0" smtClean="0"/>
              <a:t>か</a:t>
            </a:r>
            <a:r>
              <a:rPr lang="ja-JP" altLang="en-US" sz="4800" dirty="0"/>
              <a:t>えります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13508" y="1140344"/>
            <a:ext cx="226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ひと</a:t>
            </a:r>
            <a:endParaRPr lang="en-US" sz="4000" dirty="0">
              <a:solidFill>
                <a:srgbClr val="FF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525" y="1162008"/>
            <a:ext cx="45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B05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かいしゃの　ひと</a:t>
            </a:r>
            <a:endParaRPr lang="en-US" sz="4000" dirty="0">
              <a:solidFill>
                <a:srgbClr val="00B05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7634" y="2153628"/>
            <a:ext cx="289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0070C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ともだち</a:t>
            </a:r>
            <a:endParaRPr lang="en-US" sz="4000" dirty="0">
              <a:solidFill>
                <a:srgbClr val="0070C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04688" y="3055611"/>
            <a:ext cx="241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rgbClr val="7030A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かれ</a:t>
            </a:r>
            <a:endParaRPr lang="en-US" sz="4000" dirty="0">
              <a:solidFill>
                <a:srgbClr val="7030A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4312" y="4045262"/>
            <a:ext cx="320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solidFill>
                  <a:schemeClr val="accent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かのじょ</a:t>
            </a:r>
            <a:endParaRPr lang="en-US" sz="4000" dirty="0">
              <a:solidFill>
                <a:schemeClr val="accent2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04688" y="5141343"/>
            <a:ext cx="238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かぞく</a:t>
            </a:r>
            <a:endParaRPr lang="en-US"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44685" y="2690231"/>
            <a:ext cx="1993890" cy="1708974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 smtClean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と</a:t>
            </a:r>
            <a:endParaRPr lang="en-US" sz="9600" dirty="0">
              <a:solidFill>
                <a:srgbClr val="FFFF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0" grpId="0"/>
      <p:bldP spid="11" grpId="0"/>
      <p:bldP spid="13" grpId="0"/>
      <p:bldP spid="18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12414" y="4083468"/>
            <a:ext cx="26673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1727" y="2121694"/>
            <a:ext cx="2575280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trước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này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87664" y="943183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sau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今週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57265" y="4097994"/>
            <a:ext cx="34261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せんせんしゅう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vi-V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ần trước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203545" y="4097994"/>
            <a:ext cx="29884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03545" y="538849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Tuần sau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vi-V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4. N(người/động vật) </a:t>
            </a:r>
            <a:r>
              <a:rPr lang="vi-V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</a:t>
            </a:r>
            <a:r>
              <a:rPr lang="ja-JP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と</a:t>
            </a:r>
            <a:r>
              <a:rPr lang="en-US" altLang="ja-JP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V</a:t>
            </a:r>
            <a:r>
              <a:rPr lang="ja-JP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ます。</a:t>
            </a:r>
            <a:endParaRPr lang="vi-V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56" y="1785630"/>
            <a:ext cx="9377968" cy="58953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いみ：</a:t>
            </a:r>
            <a:r>
              <a:rPr lang="it-IT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Làm V </a:t>
            </a:r>
            <a:r>
              <a:rPr lang="it-IT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cùng với </a:t>
            </a:r>
            <a:r>
              <a:rPr lang="it-IT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N(người/động vật).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れい：</a:t>
            </a:r>
            <a:endParaRPr lang="it-IT" b="1" dirty="0" smtClean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7150">
              <a:lnSpc>
                <a:spcPct val="150000"/>
              </a:lnSpc>
              <a:buFont typeface="+mj-lt"/>
              <a:buAutoNum type="arabicPeriod"/>
            </a:pP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家族と　日本へ　来ました。</a:t>
            </a:r>
            <a:endParaRPr lang="en-US" altLang="ja-JP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514350" indent="-57150">
              <a:lnSpc>
                <a:spcPct val="150000"/>
              </a:lnSpc>
              <a:buFont typeface="+mj-lt"/>
              <a:buAutoNum type="arabicPeriod"/>
            </a:pP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友達と　学校へ　行きます。</a:t>
            </a:r>
            <a:endParaRPr lang="en-US" b="1" dirty="0" smtClean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</a:t>
            </a: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Khi thực hiện hành động </a:t>
            </a:r>
            <a:r>
              <a:rPr lang="en-US" altLang="ja-JP" b="1" i="1" u="sng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một mình</a:t>
            </a:r>
            <a:r>
              <a:rPr lang="en-US" altLang="ja-JP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thì dùng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「ひとりで」</a:t>
            </a:r>
            <a:r>
              <a:rPr lang="ja-JP" altLang="en-US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không kèm trợ từ</a:t>
            </a:r>
            <a:r>
              <a:rPr lang="ja-JP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「と」</a:t>
            </a:r>
            <a:r>
              <a:rPr lang="en-US" altLang="ja-JP" b="1" i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ja-JP" altLang="en-US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一人で　東京へ　行きます。</a:t>
            </a:r>
            <a:endParaRPr lang="vi-VN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7612" y="5552167"/>
            <a:ext cx="5248766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(?) </a:t>
            </a:r>
            <a:r>
              <a:rPr lang="ja-JP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だれ 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と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+ V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ます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か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vi-VN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通学している女子学生のイラスト（セーラー服） | かわいいフリー素材集 いらすと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30" y="1785631"/>
            <a:ext cx="2737295" cy="28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98870" y="2793899"/>
            <a:ext cx="114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かぞく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1336" y="2793899"/>
            <a:ext cx="114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にほん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8538" y="2793899"/>
            <a:ext cx="114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9990" y="3549679"/>
            <a:ext cx="136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ともだ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ち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0497" y="3538316"/>
            <a:ext cx="150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がっこう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0466" y="3538316"/>
            <a:ext cx="114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9990" y="5748195"/>
            <a:ext cx="136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ひとり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30497" y="5736832"/>
            <a:ext cx="150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とうきょう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0466" y="5736832"/>
            <a:ext cx="114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69" y="1515588"/>
            <a:ext cx="4853408" cy="917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46" y="3028034"/>
            <a:ext cx="698008" cy="64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754"/>
          <a:stretch/>
        </p:blipFill>
        <p:spPr>
          <a:xfrm>
            <a:off x="3495554" y="2953214"/>
            <a:ext cx="5639289" cy="722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71" y="4196046"/>
            <a:ext cx="406181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92" y="1704939"/>
            <a:ext cx="4493271" cy="732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35" y="3022312"/>
            <a:ext cx="698008" cy="648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7532" y="3022312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だれと　美術館へ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4824" y="2822257"/>
            <a:ext cx="60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47532" y="395531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．．．彼女と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128" y="3755258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かのじょ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0906" y="2822257"/>
            <a:ext cx="190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びじゅつかん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57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35" y="3022312"/>
            <a:ext cx="698008" cy="648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7532" y="3022312"/>
            <a:ext cx="5952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だれと　広島へ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3041" y="2822257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47532" y="3955313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．．．会社の　人と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128" y="3755258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かいしゃ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0906" y="2822257"/>
            <a:ext cx="190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ひろしま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17" y="1787287"/>
            <a:ext cx="4692751" cy="6867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5703" y="3755258"/>
            <a:ext cx="76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ひと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38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35" y="3022312"/>
            <a:ext cx="698008" cy="648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7532" y="3022312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だれと　北海道へ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1603" y="2822257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47532" y="395531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．．．家族と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1405" y="3755258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かぞく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60906" y="2822257"/>
            <a:ext cx="190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ほっかいどう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44" y="1771670"/>
            <a:ext cx="4083636" cy="7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35" y="3022312"/>
            <a:ext cx="698008" cy="648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7532" y="3022312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だれと　フランスへ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9893" y="2822257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47532" y="3955313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．．．一人で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1405" y="3755258"/>
            <a:ext cx="161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ひとり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3" y="1708970"/>
            <a:ext cx="4396377" cy="7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05" y="760463"/>
            <a:ext cx="2622847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5. 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いつ　　　　　　　　　　　　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6508" y="381811"/>
            <a:ext cx="8110812" cy="6021421"/>
          </a:xfrm>
        </p:spPr>
        <p:txBody>
          <a:bodyPr>
            <a:noAutofit/>
          </a:bodyPr>
          <a:lstStyle/>
          <a:p>
            <a:pPr marL="1371600" indent="0">
              <a:lnSpc>
                <a:spcPct val="150000"/>
              </a:lnSpc>
              <a:buNone/>
            </a:pPr>
            <a:r>
              <a:rPr lang="ja-JP" alt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例：</a:t>
            </a:r>
            <a:endParaRPr lang="en-US" altLang="ja-JP" sz="3200" b="1" dirty="0">
              <a:solidFill>
                <a:srgbClr val="00B050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1. 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つ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日本へ　来ましたか。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．．．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25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日に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来ました。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2. 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つ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広島へ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行きますか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．．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．来週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行きます。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en-US" altLang="ja-JP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3.  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い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つ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国へ　帰りますか。</a:t>
            </a:r>
            <a:endParaRPr lang="en-US" altLang="ja-JP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444489" indent="0">
              <a:lnSpc>
                <a:spcPct val="150000"/>
              </a:lnSpc>
              <a:buNone/>
            </a:pP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．．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．来年の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　</a:t>
            </a:r>
            <a:r>
              <a:rPr lang="en-US" altLang="ja-JP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</a:t>
            </a:r>
            <a:r>
              <a:rPr lang="ja-JP" altLang="en-US" sz="3200" b="1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月に　</a:t>
            </a:r>
            <a:r>
              <a:rPr lang="ja-JP" altLang="en-US" sz="3200" b="1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帰ります。</a:t>
            </a:r>
            <a:endParaRPr lang="en-US" sz="3200" b="1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122" name="Picture 2" descr="Freehand Drawn Thought Bubble Cartoon When? Word Royalty Free Cliparts,  Vectors, And Stock Illustration. Image 54032810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4" y="1911513"/>
            <a:ext cx="3250319" cy="32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92274" y="1210723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にほん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8548" y="1203056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0948" y="2007612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2769" y="2051180"/>
            <a:ext cx="213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が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つ　にち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6637" y="2891637"/>
            <a:ext cx="152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ひろしま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8548" y="2917023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362" y="3776980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0389" y="4647434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くに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6246" y="3776980"/>
            <a:ext cx="206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らいしゅう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67300" y="5500272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かえ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76426" y="4660127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かえ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8248" y="5500272"/>
            <a:ext cx="152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らいねん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98450" y="5500272"/>
            <a:ext cx="135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</a:rPr>
              <a:t>がつ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  <p:bldP spid="7" grpId="0" uiExpand="1"/>
      <p:bldP spid="8" grpId="0" uiExpand="1"/>
      <p:bldP spid="9" grpId="0" uiExpand="1"/>
      <p:bldP spid="10" grpId="0" uiExpand="1"/>
      <p:bldP spid="11" grpId="0" uiExpand="1"/>
      <p:bldP spid="12" grpId="0" uiExpand="1"/>
      <p:bldP spid="13" grpId="0" uiExpand="1"/>
      <p:bldP spid="14" grpId="0" uiExpand="1"/>
      <p:bldP spid="15" grpId="0" uiExpand="1"/>
      <p:bldP spid="16" grpId="0"/>
      <p:bldP spid="17" grpId="0"/>
      <p:bldP spid="18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7" y="275721"/>
            <a:ext cx="6207069" cy="1060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33" y="1806038"/>
            <a:ext cx="535023" cy="391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22" y="1466540"/>
            <a:ext cx="5479322" cy="730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134" y="2504213"/>
            <a:ext cx="4935037" cy="655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770" y="3522087"/>
            <a:ext cx="4877796" cy="924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33" y="4809449"/>
            <a:ext cx="599556" cy="43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054" y="4573797"/>
            <a:ext cx="5425196" cy="674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9961" y="5666606"/>
            <a:ext cx="4227210" cy="6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66" y="1727373"/>
            <a:ext cx="6872361" cy="856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34" y="3041767"/>
            <a:ext cx="698008" cy="648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5431" y="3041767"/>
            <a:ext cx="745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いつ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さくら大学へ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7792" y="2841712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65430" y="3974768"/>
            <a:ext cx="6325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14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日に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58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40" y="3090406"/>
            <a:ext cx="698008" cy="648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337" y="3090406"/>
            <a:ext cx="7018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いつ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アメリカ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0864" y="2890351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97336" y="4023407"/>
            <a:ext cx="7246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．．．来年の　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月に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87"/>
          <a:stretch/>
        </p:blipFill>
        <p:spPr>
          <a:xfrm>
            <a:off x="2757444" y="1906622"/>
            <a:ext cx="6724477" cy="8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12414" y="4083468"/>
            <a:ext cx="26673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1727" y="2121694"/>
            <a:ext cx="2575280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16160" y="951202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trước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38535" y="5474444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này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87664" y="943183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 sau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今週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57265" y="4097994"/>
            <a:ext cx="34261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せんせんしゅう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57" y="550728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vi-V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ần trước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203545" y="4097994"/>
            <a:ext cx="29884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03545" y="5388491"/>
            <a:ext cx="330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Tuần sau nữa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/>
      <p:bldP spid="23" grpId="0"/>
      <p:bldP spid="24" grpId="0"/>
      <p:bldP spid="26" grpId="0"/>
      <p:bldP spid="27" grpId="0"/>
      <p:bldP spid="28" grpId="0"/>
      <p:bldP spid="31" grpId="0" animBg="1"/>
      <p:bldP spid="33" grpId="0"/>
      <p:bldP spid="34" grpId="0"/>
      <p:bldP spid="36" grpId="0" animBg="1"/>
      <p:bldP spid="38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189" y="2993129"/>
            <a:ext cx="698008" cy="648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2086" y="2993129"/>
            <a:ext cx="692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いつ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広島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0945" y="2793074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2086" y="3926130"/>
            <a:ext cx="5894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．．．来月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14" y="1584510"/>
            <a:ext cx="3919385" cy="8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16" y="3022312"/>
            <a:ext cx="698008" cy="648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3524" y="3022312"/>
            <a:ext cx="5886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いつ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病院へ　行きますか。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2383" y="2822257"/>
            <a:ext cx="5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い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67523" y="4091500"/>
            <a:ext cx="829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．．．今週の　水曜日［に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行きます。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20" y="1701036"/>
            <a:ext cx="6397960" cy="7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5" y="5415462"/>
            <a:ext cx="6285206" cy="749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4" y="167363"/>
            <a:ext cx="8108436" cy="4719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709" r="1279"/>
          <a:stretch/>
        </p:blipFill>
        <p:spPr>
          <a:xfrm>
            <a:off x="335529" y="4562272"/>
            <a:ext cx="7504965" cy="6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34" y="167363"/>
            <a:ext cx="8108436" cy="47198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3" y="4326393"/>
            <a:ext cx="6594562" cy="745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52" y="5386134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0638" y="5449510"/>
            <a:ext cx="477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一人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　来ました。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0639" y="5249455"/>
            <a:ext cx="97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ひとり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10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34" y="167363"/>
            <a:ext cx="8108436" cy="4719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2" y="5386134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0639" y="5449510"/>
            <a:ext cx="5745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韓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国へ　行きました。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6362" y="5249455"/>
            <a:ext cx="156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かんこく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4" y="4262667"/>
            <a:ext cx="6914404" cy="7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34" y="167363"/>
            <a:ext cx="8108436" cy="4719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2" y="5386134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0638" y="5449510"/>
            <a:ext cx="518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船で　行きました。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6362" y="5249455"/>
            <a:ext cx="156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ふね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94" y="4356369"/>
            <a:ext cx="6899299" cy="7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34" y="167363"/>
            <a:ext cx="8108436" cy="4719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2" y="5386134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0638" y="5449510"/>
            <a:ext cx="6416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来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年の　</a:t>
            </a:r>
            <a:r>
              <a:rPr lang="en-US" altLang="ja-JP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12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月に　帰ります。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65" y="4229715"/>
            <a:ext cx="6248314" cy="7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8" y="692898"/>
            <a:ext cx="11686784" cy="3130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68" y="4212076"/>
            <a:ext cx="8698864" cy="77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86" y="5611629"/>
            <a:ext cx="403895" cy="34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441" y="5264977"/>
            <a:ext cx="3589331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8" y="692898"/>
            <a:ext cx="11686784" cy="31300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89" y="4338148"/>
            <a:ext cx="7163421" cy="632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937" y="5305733"/>
            <a:ext cx="698008" cy="6481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7624" y="5369109"/>
            <a:ext cx="586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バスと　電車で　行きます。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5215" y="5169054"/>
            <a:ext cx="156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でんしゃ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441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8" y="692898"/>
            <a:ext cx="11686784" cy="3130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37" y="5305733"/>
            <a:ext cx="698008" cy="6481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7624" y="5369109"/>
            <a:ext cx="4353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8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時に　帰ります。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04" y="4317673"/>
            <a:ext cx="7521592" cy="693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209" y="5169054"/>
            <a:ext cx="156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じ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49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67469" y="3429000"/>
            <a:ext cx="1145991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lowchart: Connector 5"/>
          <p:cNvSpPr/>
          <p:nvPr/>
        </p:nvSpPr>
        <p:spPr>
          <a:xfrm>
            <a:off x="3721350" y="32883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lowchart: Connector 6"/>
          <p:cNvSpPr/>
          <p:nvPr/>
        </p:nvSpPr>
        <p:spPr>
          <a:xfrm>
            <a:off x="5962115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lowchart: Connector 7"/>
          <p:cNvSpPr/>
          <p:nvPr/>
        </p:nvSpPr>
        <p:spPr>
          <a:xfrm>
            <a:off x="8326594" y="3283720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812414" y="4083468"/>
            <a:ext cx="26673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こんしゅう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208" y="2054599"/>
            <a:ext cx="2337326" cy="5847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らいしゅう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1727" y="2121694"/>
            <a:ext cx="2575280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せんしゅう</a:t>
            </a:r>
            <a:endParaRPr lang="vi-V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112024" y="3519436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69367" y="2763128"/>
            <a:ext cx="10865" cy="5345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466563" y="2650721"/>
            <a:ext cx="13169" cy="6479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2525256" y="1475363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736766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今週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7085895" y="140459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1555436" y="3315683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/>
          <p:cNvSpPr txBox="1"/>
          <p:nvPr/>
        </p:nvSpPr>
        <p:spPr>
          <a:xfrm>
            <a:off x="57265" y="4097994"/>
            <a:ext cx="34261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せんせんしゅう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705345" y="3551399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flipH="1">
            <a:off x="350011" y="4862720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先々週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0666828" y="3319621"/>
            <a:ext cx="299103" cy="29055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9203545" y="4097994"/>
            <a:ext cx="29884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 panose="020B0609070205080204" pitchFamily="49" charset="-128"/>
              </a:rPr>
              <a:t>さらいしゅう</a:t>
            </a:r>
            <a:endParaRPr lang="vi-V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Gothic" panose="020B0609070205080204" pitchFamily="49" charset="-128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816737" y="3555337"/>
            <a:ext cx="1069" cy="5320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9461403" y="4831102"/>
            <a:ext cx="27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rgbClr val="C00000"/>
                </a:solidFill>
              </a:rPr>
              <a:t>再来週</a:t>
            </a:r>
            <a:endParaRPr lang="en-US" altLang="ja-JP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2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26" grpId="0"/>
      <p:bldP spid="26" grpId="1"/>
      <p:bldP spid="26" grpId="2"/>
      <p:bldP spid="26" grpId="3"/>
      <p:bldP spid="26" grpId="4"/>
      <p:bldP spid="26" grpId="5"/>
      <p:bldP spid="26" grpId="6"/>
      <p:bldP spid="27" grpId="0"/>
      <p:bldP spid="27" grpId="1"/>
      <p:bldP spid="27" grpId="2"/>
      <p:bldP spid="27" grpId="3"/>
      <p:bldP spid="27" grpId="4"/>
      <p:bldP spid="27" grpId="5"/>
      <p:bldP spid="27" grpId="6"/>
      <p:bldP spid="28" grpId="0"/>
      <p:bldP spid="28" grpId="1"/>
      <p:bldP spid="28" grpId="2"/>
      <p:bldP spid="28" grpId="3"/>
      <p:bldP spid="28" grpId="4"/>
      <p:bldP spid="28" grpId="5"/>
      <p:bldP spid="28" grpId="6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4" grpId="0"/>
      <p:bldP spid="34" grpId="1"/>
      <p:bldP spid="34" grpId="2"/>
      <p:bldP spid="34" grpId="3"/>
      <p:bldP spid="34" grpId="4"/>
      <p:bldP spid="34" grpId="5"/>
      <p:bldP spid="34" grpId="6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6" grpId="6" animBg="1"/>
      <p:bldP spid="39" grpId="0"/>
      <p:bldP spid="39" grpId="1"/>
      <p:bldP spid="39" grpId="2"/>
      <p:bldP spid="39" grpId="3"/>
      <p:bldP spid="39" grpId="4"/>
      <p:bldP spid="39" grpId="5"/>
      <p:bldP spid="39" grpId="6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8" y="692898"/>
            <a:ext cx="11686784" cy="3130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37" y="5305733"/>
            <a:ext cx="698008" cy="6481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7624" y="5369109"/>
            <a:ext cx="587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木村さんと　行きました。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35" y="4340659"/>
            <a:ext cx="9121930" cy="685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5173" y="5169054"/>
            <a:ext cx="156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きむら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88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8" y="692898"/>
            <a:ext cx="11686784" cy="3130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37" y="5305733"/>
            <a:ext cx="698008" cy="6481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47624" y="5369109"/>
            <a:ext cx="63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ど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こ［へ</a:t>
            </a:r>
            <a:r>
              <a:rPr lang="en-US" altLang="ja-JP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]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も　行きません。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77" y="4275972"/>
            <a:ext cx="6066046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9130"/>
          <a:stretch/>
        </p:blipFill>
        <p:spPr>
          <a:xfrm>
            <a:off x="4867071" y="657127"/>
            <a:ext cx="2534055" cy="3224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09" y="4343045"/>
            <a:ext cx="9952582" cy="701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572" y="5317623"/>
            <a:ext cx="3635055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3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386" t="676" r="59292" b="-676"/>
          <a:stretch/>
        </p:blipFill>
        <p:spPr>
          <a:xfrm>
            <a:off x="4867072" y="657127"/>
            <a:ext cx="2467584" cy="322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9" y="4364729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242" y="4403910"/>
            <a:ext cx="852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山田さ</a:t>
            </a:r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んの　誕生日は　いつですか。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0136" y="4203855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たんじょうび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0462" y="5356095"/>
            <a:ext cx="486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27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日です。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8272" y="5149559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がつ　にち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67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170" t="814" r="39508" b="-814"/>
          <a:stretch/>
        </p:blipFill>
        <p:spPr>
          <a:xfrm>
            <a:off x="4867072" y="657127"/>
            <a:ext cx="2467584" cy="322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9" y="4364729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8168" y="4426230"/>
            <a:ext cx="884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カリナさんの　誕生日は　いつですか。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7140" y="4164674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たんじょうび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0462" y="5356095"/>
            <a:ext cx="477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日です。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8272" y="5149559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がつとおか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598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958" t="-393" r="19720" b="393"/>
          <a:stretch/>
        </p:blipFill>
        <p:spPr>
          <a:xfrm>
            <a:off x="4867072" y="657127"/>
            <a:ext cx="2467584" cy="322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9" y="4364729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8168" y="4426230"/>
            <a:ext cx="8969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サントスさんの　誕生日は　いつですか。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3010" y="4226175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たんじょうび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0462" y="5356095"/>
            <a:ext cx="459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</a:t>
            </a:r>
            <a:r>
              <a:rPr lang="en-US" altLang="ja-JP" sz="3200" b="1" dirty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日です。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4187" y="5156040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がつここのか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6759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9666" t="1719" r="12" b="-1719"/>
          <a:stretch/>
        </p:blipFill>
        <p:spPr>
          <a:xfrm>
            <a:off x="4867072" y="657127"/>
            <a:ext cx="2467584" cy="322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9" y="4364729"/>
            <a:ext cx="698008" cy="64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8168" y="4426230"/>
            <a:ext cx="890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マリアさんの　誕生日は　いつですか。</a:t>
            </a:r>
            <a:endParaRPr 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5778" y="4226175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たんじょうび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0462" y="5356095"/>
            <a:ext cx="456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．．．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月</a:t>
            </a:r>
            <a:r>
              <a:rPr lang="en-US" altLang="ja-JP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</a:t>
            </a:r>
            <a:r>
              <a:rPr lang="ja-JP" altLang="en-US" sz="3200" b="1" dirty="0" smtClean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日です。</a:t>
            </a:r>
            <a:endParaRPr lang="en-US" sz="3200" b="1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8272" y="5149559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がつついたち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7521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86124" y="466531"/>
            <a:ext cx="1971436" cy="1040615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</a:rPr>
              <a:t>～よ</a:t>
            </a:r>
            <a:endParaRPr lang="vi-VN" sz="60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697447" y="1906571"/>
            <a:ext cx="8797106" cy="4212126"/>
          </a:xfrm>
          <a:ln w="19050">
            <a:noFill/>
          </a:ln>
        </p:spPr>
        <p:txBody>
          <a:bodyPr>
            <a:noAutofit/>
          </a:bodyPr>
          <a:lstStyle/>
          <a:p>
            <a:pPr marL="914400" indent="-339725">
              <a:lnSpc>
                <a:spcPct val="150000"/>
              </a:lnSpc>
              <a:buNone/>
            </a:pPr>
            <a:r>
              <a:rPr lang="ja-JP" altLang="en-US" b="1" dirty="0" smtClean="0">
                <a:solidFill>
                  <a:srgbClr val="00B05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例：</a:t>
            </a:r>
            <a:endParaRPr lang="en-US" altLang="ja-JP" b="1" dirty="0">
              <a:solidFill>
                <a:srgbClr val="00B05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39725" indent="-3397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この　電車は　甲子園へ　行きますか。</a:t>
            </a:r>
            <a:endParaRPr lang="ja-JP" altLang="en-US" b="1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39725" indent="-339725">
              <a:lnSpc>
                <a:spcPct val="150000"/>
              </a:lnSpc>
              <a:buNone/>
            </a:pPr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．．．いいえ、行きません。次の　普通です</a:t>
            </a:r>
            <a:r>
              <a:rPr lang="ja-JP" altLang="en-US" b="1" dirty="0" smtClean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よ</a:t>
            </a:r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  <a:endParaRPr lang="en-US" altLang="ja-JP" b="1" dirty="0" smtClean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39725" indent="-339725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ja-JP" altLang="en-US" b="1" dirty="0" smtClean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マ</a:t>
            </a:r>
            <a:r>
              <a:rPr lang="ja-JP" altLang="en-US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リアさん、このアイスクリーム、おいしいです</a:t>
            </a:r>
            <a:r>
              <a:rPr lang="ja-JP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よ</a:t>
            </a:r>
            <a:r>
              <a:rPr lang="ja-JP" altLang="en-US" b="1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3361" y="2581456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でんしゃ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9275" y="2581456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こうしえん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7530" y="2581456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い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845" y="3352800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い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2425" y="3380991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つぎ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34361" y="3352800"/>
            <a:ext cx="184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ふつう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1884" y="200438"/>
            <a:ext cx="491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Tôi đi học bằng xe đạp.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965" y="960699"/>
            <a:ext cx="673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自転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車で　学校へ　行きます。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79" y="729533"/>
            <a:ext cx="172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じてんしゃ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884" y="1867772"/>
            <a:ext cx="693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2. Chủ nhật thì tôi không đi đâu hết.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965" y="2628033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日曜日は　どこも　行きません。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5524" y="2419016"/>
            <a:ext cx="149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にちようび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884" y="3535106"/>
            <a:ext cx="6730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</a:t>
            </a:r>
            <a:r>
              <a:rPr lang="en-US" altLang="ja-JP" sz="3600" dirty="0" smtClean="0"/>
              <a:t>. Tôi đi đến công ty bằng tàu điện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965" y="4295367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電車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で　会社へ　行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き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ます。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884" y="5097472"/>
            <a:ext cx="4439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 Tôi về nhà bằng taxi.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381965" y="5857733"/>
            <a:ext cx="6723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タクシーで　うちへ　帰ります。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1561" y="741520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3475" y="723394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がっこう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0331" y="2435219"/>
            <a:ext cx="87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2503" y="4077103"/>
            <a:ext cx="1285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でんしゃ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9290" y="4077103"/>
            <a:ext cx="137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かいしゃ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27376" y="4077103"/>
            <a:ext cx="102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6432" y="5623724"/>
            <a:ext cx="183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かえ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6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/>
      <p:bldP spid="16" grpId="0"/>
      <p:bldP spid="24" grpId="0"/>
      <p:bldP spid="25" grpId="0"/>
      <p:bldP spid="30" grpId="0"/>
      <p:bldP spid="31" grpId="0"/>
      <p:bldP spid="14" grpId="0"/>
      <p:bldP spid="15" grpId="0"/>
      <p:bldP spid="18" grpId="0"/>
      <p:bldP spid="26" grpId="0"/>
      <p:bldP spid="27" grpId="0"/>
      <p:bldP spid="29" grpId="0"/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1884" y="200438"/>
            <a:ext cx="9000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5</a:t>
            </a:r>
            <a:r>
              <a:rPr lang="en-US" sz="3600" dirty="0" smtClean="0"/>
              <a:t>. Tháng trước tôi đã đến Hàn Quốc bằng tàu.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965" y="960699"/>
            <a:ext cx="740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先月　ふねで　韓国へ　来ました。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406" y="751682"/>
            <a:ext cx="172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せんげつ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884" y="1867772"/>
            <a:ext cx="9293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6. Thứ 7 tuần trước tôi đã đi Tokyo cùng với bạn.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965" y="2628033"/>
            <a:ext cx="1078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先週の　土曜日は　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友だ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ちと　東京へ　行きました。</a:t>
            </a:r>
            <a:endParaRPr lang="ja-JP" alt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6406" y="2419016"/>
            <a:ext cx="149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せんしゅう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884" y="3535106"/>
            <a:ext cx="960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7</a:t>
            </a:r>
            <a:r>
              <a:rPr lang="en-US" altLang="ja-JP" sz="3600" dirty="0" smtClean="0"/>
              <a:t>. Sáng nay tôi đi đến công ty bằng tàu điện ngầm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965" y="4295367"/>
            <a:ext cx="8198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け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さ　地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下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鉄で　会社へ　行</a:t>
            </a:r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きました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884" y="5097472"/>
            <a:ext cx="632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8. Tối nay tôi sẽ về nhà bằng taxi.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381965" y="5857733"/>
            <a:ext cx="874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　</a:t>
            </a:r>
            <a:r>
              <a:rPr lang="ja-JP" altLang="en-US" sz="36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こんばん　タクシーで　うちへ　帰ります。</a:t>
            </a:r>
            <a:endParaRPr lang="en-US" sz="3600" dirty="0">
              <a:solidFill>
                <a:srgbClr val="C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9839" y="721929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き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761" y="739017"/>
            <a:ext cx="150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かんこく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1259" y="2427978"/>
            <a:ext cx="87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とも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8501" y="4094485"/>
            <a:ext cx="1285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ちかてつ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53283" y="4095312"/>
            <a:ext cx="137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かいしゃ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81369" y="4095312"/>
            <a:ext cx="102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8271" y="5657678"/>
            <a:ext cx="183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かえ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5" y="2427978"/>
            <a:ext cx="145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どようび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85605" y="2432664"/>
            <a:ext cx="151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とうきょう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52296" y="2419016"/>
            <a:ext cx="87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</a:t>
            </a:r>
            <a:endParaRPr lang="en-US" sz="2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6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/>
      <p:bldP spid="16" grpId="0"/>
      <p:bldP spid="24" grpId="0"/>
      <p:bldP spid="25" grpId="0"/>
      <p:bldP spid="30" grpId="0"/>
      <p:bldP spid="31" grpId="0"/>
      <p:bldP spid="14" grpId="0"/>
      <p:bldP spid="15" grpId="0"/>
      <p:bldP spid="18" grpId="0"/>
      <p:bldP spid="26" grpId="0"/>
      <p:bldP spid="27" grpId="0"/>
      <p:bldP spid="29" grpId="0"/>
      <p:bldP spid="33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2508</TotalTime>
  <Words>2545</Words>
  <Application>Microsoft Office PowerPoint</Application>
  <PresentationFormat>Widescreen</PresentationFormat>
  <Paragraphs>737</Paragraphs>
  <Slides>116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6" baseType="lpstr">
      <vt:lpstr>MS Gothic</vt:lpstr>
      <vt:lpstr>MS PGothic</vt:lpstr>
      <vt:lpstr>UD Digi Kyokasho N-B</vt:lpstr>
      <vt:lpstr>游ゴシック</vt:lpstr>
      <vt:lpstr>Arial</vt:lpstr>
      <vt:lpstr>Calibri</vt:lpstr>
      <vt:lpstr>Calibri Light</vt:lpstr>
      <vt:lpstr>Times New Roman</vt:lpstr>
      <vt:lpstr>Wingdings</vt:lpstr>
      <vt:lpstr>Office Theme</vt:lpstr>
      <vt:lpstr>第5課</vt:lpstr>
      <vt:lpstr>1.新しい言葉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Cách nói ngày tháng trong tiếng Nhật</vt:lpstr>
      <vt:lpstr>2.文法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 N(địa điểm) + へ + 行きます / 来ます /           帰ります。 </vt:lpstr>
      <vt:lpstr>2. どこ(へ)も いきません / いきませんでした。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N(phương tiện giao thông) + で    + 行きます / 来ます/ 帰ります。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N(người/động vật) +と+ Vます。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いつ　　　　　　　　　　　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Huong</dc:creator>
  <cp:lastModifiedBy>HUONG</cp:lastModifiedBy>
  <cp:revision>211</cp:revision>
  <dcterms:created xsi:type="dcterms:W3CDTF">2021-08-10T16:34:27Z</dcterms:created>
  <dcterms:modified xsi:type="dcterms:W3CDTF">2024-04-02T03:39:47Z</dcterms:modified>
</cp:coreProperties>
</file>